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318" r:id="rId10"/>
    <p:sldId id="278" r:id="rId11"/>
    <p:sldId id="279" r:id="rId12"/>
    <p:sldId id="280" r:id="rId13"/>
    <p:sldId id="281" r:id="rId14"/>
    <p:sldId id="285" r:id="rId15"/>
    <p:sldId id="266" r:id="rId16"/>
    <p:sldId id="282" r:id="rId17"/>
    <p:sldId id="310" r:id="rId18"/>
    <p:sldId id="288" r:id="rId19"/>
    <p:sldId id="283" r:id="rId20"/>
    <p:sldId id="311" r:id="rId21"/>
    <p:sldId id="290" r:id="rId22"/>
    <p:sldId id="268" r:id="rId23"/>
    <p:sldId id="292" r:id="rId24"/>
    <p:sldId id="284" r:id="rId25"/>
    <p:sldId id="286" r:id="rId26"/>
    <p:sldId id="293" r:id="rId27"/>
    <p:sldId id="294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2" r:id="rId42"/>
    <p:sldId id="313" r:id="rId43"/>
    <p:sldId id="314" r:id="rId44"/>
    <p:sldId id="315" r:id="rId45"/>
    <p:sldId id="316" r:id="rId46"/>
    <p:sldId id="317" r:id="rId47"/>
    <p:sldId id="277" r:id="rId48"/>
    <p:sldId id="291" r:id="rId49"/>
    <p:sldId id="295" r:id="rId50"/>
    <p:sldId id="296" r:id="rId51"/>
    <p:sldId id="289" r:id="rId52"/>
    <p:sldId id="287" r:id="rId53"/>
    <p:sldId id="275" r:id="rId54"/>
    <p:sldId id="269" r:id="rId55"/>
    <p:sldId id="270" r:id="rId56"/>
    <p:sldId id="273" r:id="rId57"/>
    <p:sldId id="271" r:id="rId58"/>
    <p:sldId id="272" r:id="rId59"/>
    <p:sldId id="274" r:id="rId60"/>
    <p:sldId id="26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(30s) Start" id="{B1EBF6CF-5E5D-4509-A9EB-83FD8740F193}">
          <p14:sldIdLst>
            <p14:sldId id="256"/>
            <p14:sldId id="257"/>
          </p14:sldIdLst>
        </p14:section>
        <p14:section name="(1 min) Company Background" id="{07463ACD-6F1C-4DCB-98B2-917530649AD7}">
          <p14:sldIdLst>
            <p14:sldId id="258"/>
            <p14:sldId id="259"/>
            <p14:sldId id="262"/>
            <p14:sldId id="263"/>
            <p14:sldId id="264"/>
          </p14:sldIdLst>
        </p14:section>
        <p14:section name="Project Background / Projects" id="{2E43BBF3-30D4-40C9-9E22-CE04F13DB222}">
          <p14:sldIdLst>
            <p14:sldId id="265"/>
            <p14:sldId id="318"/>
            <p14:sldId id="278"/>
            <p14:sldId id="279"/>
            <p14:sldId id="280"/>
            <p14:sldId id="281"/>
            <p14:sldId id="285"/>
            <p14:sldId id="266"/>
            <p14:sldId id="282"/>
            <p14:sldId id="310"/>
            <p14:sldId id="288"/>
            <p14:sldId id="283"/>
            <p14:sldId id="311"/>
            <p14:sldId id="290"/>
            <p14:sldId id="268"/>
            <p14:sldId id="292"/>
          </p14:sldIdLst>
        </p14:section>
        <p14:section name="Implementation/Challenges" id="{B24E2430-38C8-4FCA-B572-81302CFF00D7}">
          <p14:sldIdLst>
            <p14:sldId id="284"/>
            <p14:sldId id="286"/>
            <p14:sldId id="293"/>
            <p14:sldId id="294"/>
            <p14:sldId id="297"/>
            <p14:sldId id="298"/>
          </p14:sldIdLst>
        </p14:section>
        <p14:section name="Challenges" id="{B02FB5DE-72B8-4DD5-9053-2760A7C0DEF8}">
          <p14:sldIdLst>
            <p14:sldId id="299"/>
            <p14:sldId id="300"/>
            <p14:sldId id="301"/>
            <p14:sldId id="302"/>
            <p14:sldId id="303"/>
          </p14:sldIdLst>
        </p14:section>
        <p14:section name="Job/Technical Skills" id="{4F593BEE-B494-45A6-BC8C-61B831AB62AD}">
          <p14:sldIdLst>
            <p14:sldId id="304"/>
            <p14:sldId id="305"/>
            <p14:sldId id="306"/>
            <p14:sldId id="307"/>
            <p14:sldId id="308"/>
          </p14:sldIdLst>
        </p14:section>
        <p14:section name="WPlace Diversity" id="{B1CF8F55-36AA-4082-B9DF-D4ECDDF70706}">
          <p14:sldIdLst>
            <p14:sldId id="309"/>
            <p14:sldId id="312"/>
            <p14:sldId id="313"/>
          </p14:sldIdLst>
        </p14:section>
        <p14:section name="Conclusion" id="{0D479229-A8FF-4E20-AEE3-3F5226400159}">
          <p14:sldIdLst>
            <p14:sldId id="314"/>
            <p14:sldId id="315"/>
            <p14:sldId id="316"/>
          </p14:sldIdLst>
        </p14:section>
        <p14:section name="YAY" id="{266388DB-B667-4E94-A7A7-12B88EDB9D62}">
          <p14:sldIdLst>
            <p14:sldId id="317"/>
          </p14:sldIdLst>
        </p14:section>
        <p14:section name="unused" id="{E090A2A8-B949-4343-A0FC-259F40F02A4D}">
          <p14:sldIdLst>
            <p14:sldId id="277"/>
            <p14:sldId id="291"/>
            <p14:sldId id="295"/>
            <p14:sldId id="296"/>
            <p14:sldId id="289"/>
            <p14:sldId id="287"/>
            <p14:sldId id="275"/>
            <p14:sldId id="269"/>
            <p14:sldId id="270"/>
            <p14:sldId id="273"/>
            <p14:sldId id="271"/>
            <p14:sldId id="272"/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4630"/>
    <a:srgbClr val="82B0E8"/>
    <a:srgbClr val="0C0C0C"/>
    <a:srgbClr val="262626"/>
    <a:srgbClr val="8C5238"/>
    <a:srgbClr val="8F5943"/>
    <a:srgbClr val="9B6149"/>
    <a:srgbClr val="A87158"/>
    <a:srgbClr val="B07050"/>
    <a:srgbClr val="BD6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402F92-696F-431F-89A3-3570D2F41E80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3EFC940-8E2E-40CA-B10B-345D348C77AD}">
      <dgm:prSet phldrT="[Text]" custT="1"/>
      <dgm:spPr/>
      <dgm:t>
        <a:bodyPr anchor="ctr"/>
        <a:lstStyle/>
        <a:p>
          <a:pPr marL="2540" algn="l"/>
          <a:r>
            <a:rPr lang="en-US" sz="1800" dirty="0"/>
            <a:t>Company Background</a:t>
          </a:r>
        </a:p>
      </dgm:t>
    </dgm:pt>
    <dgm:pt modelId="{1F6ED8D7-6C63-49B2-99D0-549258DBC169}" type="parTrans" cxnId="{486FD7E3-66D2-4B5F-93F1-D5993A5EAD8E}">
      <dgm:prSet/>
      <dgm:spPr/>
      <dgm:t>
        <a:bodyPr/>
        <a:lstStyle/>
        <a:p>
          <a:pPr algn="l"/>
          <a:endParaRPr lang="en-US"/>
        </a:p>
      </dgm:t>
    </dgm:pt>
    <dgm:pt modelId="{62E8A018-CF1C-4E25-BDC5-783F36D1E082}" type="sibTrans" cxnId="{486FD7E3-66D2-4B5F-93F1-D5993A5EAD8E}">
      <dgm:prSet/>
      <dgm:spPr/>
      <dgm:t>
        <a:bodyPr/>
        <a:lstStyle/>
        <a:p>
          <a:pPr algn="l"/>
          <a:endParaRPr lang="en-US"/>
        </a:p>
      </dgm:t>
    </dgm:pt>
    <dgm:pt modelId="{03BD1DFA-B752-43C4-BC97-8AD188EFE819}">
      <dgm:prSet phldrT="[Text]" custT="1"/>
      <dgm:spPr/>
      <dgm:t>
        <a:bodyPr anchor="ctr"/>
        <a:lstStyle/>
        <a:p>
          <a:pPr marL="2540" algn="l"/>
          <a:r>
            <a:rPr lang="en-US" sz="1800" dirty="0"/>
            <a:t>Job/Technical Skills</a:t>
          </a:r>
        </a:p>
      </dgm:t>
    </dgm:pt>
    <dgm:pt modelId="{576B0697-E227-4950-9EA9-4974FD091A95}" type="parTrans" cxnId="{8287CC48-3B15-4969-8016-C83E7CAE5BE6}">
      <dgm:prSet/>
      <dgm:spPr/>
      <dgm:t>
        <a:bodyPr/>
        <a:lstStyle/>
        <a:p>
          <a:pPr algn="l"/>
          <a:endParaRPr lang="en-US"/>
        </a:p>
      </dgm:t>
    </dgm:pt>
    <dgm:pt modelId="{A9E2C9E8-3C7C-4402-AC36-7A55E14F27F9}" type="sibTrans" cxnId="{8287CC48-3B15-4969-8016-C83E7CAE5BE6}">
      <dgm:prSet/>
      <dgm:spPr/>
      <dgm:t>
        <a:bodyPr/>
        <a:lstStyle/>
        <a:p>
          <a:pPr algn="l"/>
          <a:endParaRPr lang="en-US"/>
        </a:p>
      </dgm:t>
    </dgm:pt>
    <dgm:pt modelId="{C30E1F87-C5ED-4588-BC44-2253A945A88B}">
      <dgm:prSet phldrT="[Text]" custT="1"/>
      <dgm:spPr/>
      <dgm:t>
        <a:bodyPr anchor="ctr"/>
        <a:lstStyle/>
        <a:p>
          <a:pPr marL="2540" algn="l"/>
          <a:r>
            <a:rPr lang="en-US" sz="1800" dirty="0"/>
            <a:t>Project Background</a:t>
          </a:r>
          <a:br>
            <a:rPr lang="en-US" sz="1800" dirty="0"/>
          </a:br>
          <a:r>
            <a:rPr lang="en-US" sz="1800" dirty="0"/>
            <a:t>Projects</a:t>
          </a:r>
        </a:p>
      </dgm:t>
    </dgm:pt>
    <dgm:pt modelId="{B50FC54E-B9E4-41CE-B1CC-9D4441F28978}" type="parTrans" cxnId="{44FC99FB-6456-49C2-A90D-6FF09991C56D}">
      <dgm:prSet/>
      <dgm:spPr/>
      <dgm:t>
        <a:bodyPr/>
        <a:lstStyle/>
        <a:p>
          <a:pPr algn="l"/>
          <a:endParaRPr lang="en-US"/>
        </a:p>
      </dgm:t>
    </dgm:pt>
    <dgm:pt modelId="{B33E373F-11FE-4E88-9967-36DE4A89DCF7}" type="sibTrans" cxnId="{44FC99FB-6456-49C2-A90D-6FF09991C56D}">
      <dgm:prSet/>
      <dgm:spPr/>
      <dgm:t>
        <a:bodyPr/>
        <a:lstStyle/>
        <a:p>
          <a:pPr algn="l"/>
          <a:endParaRPr lang="en-US"/>
        </a:p>
      </dgm:t>
    </dgm:pt>
    <dgm:pt modelId="{E4AC37C7-297E-488B-BBDE-D5AEE40C9A97}">
      <dgm:prSet phldrT="[Text]" custT="1"/>
      <dgm:spPr/>
      <dgm:t>
        <a:bodyPr anchor="ctr"/>
        <a:lstStyle/>
        <a:p>
          <a:pPr marL="2540" algn="l"/>
          <a:r>
            <a:rPr lang="en-US" sz="1800" dirty="0"/>
            <a:t>Workplace Diversity</a:t>
          </a:r>
        </a:p>
      </dgm:t>
    </dgm:pt>
    <dgm:pt modelId="{5DAA47BC-007A-4B50-812A-12224D445FD1}" type="parTrans" cxnId="{FE688B92-C269-4B41-B242-6BECA7A05498}">
      <dgm:prSet/>
      <dgm:spPr/>
      <dgm:t>
        <a:bodyPr/>
        <a:lstStyle/>
        <a:p>
          <a:pPr algn="l"/>
          <a:endParaRPr lang="en-US"/>
        </a:p>
      </dgm:t>
    </dgm:pt>
    <dgm:pt modelId="{6EB6C96B-CDAA-4606-942B-AEB4DE2458F7}" type="sibTrans" cxnId="{FE688B92-C269-4B41-B242-6BECA7A05498}">
      <dgm:prSet/>
      <dgm:spPr/>
      <dgm:t>
        <a:bodyPr/>
        <a:lstStyle/>
        <a:p>
          <a:pPr algn="l"/>
          <a:endParaRPr lang="en-US"/>
        </a:p>
      </dgm:t>
    </dgm:pt>
    <dgm:pt modelId="{9E2A48A0-5FEC-4274-B55E-97290BFA41DA}">
      <dgm:prSet phldrT="[Text]" custT="1"/>
      <dgm:spPr/>
      <dgm:t>
        <a:bodyPr anchor="ctr"/>
        <a:lstStyle/>
        <a:p>
          <a:pPr marL="2540" algn="l"/>
          <a:r>
            <a:rPr lang="en-US" sz="1800" dirty="0"/>
            <a:t>Conclusion</a:t>
          </a:r>
        </a:p>
      </dgm:t>
    </dgm:pt>
    <dgm:pt modelId="{6A6C4A28-D92A-47C8-8ECB-3528D4569DC3}" type="parTrans" cxnId="{DA22573A-2B92-49BF-9155-BE0CD353457F}">
      <dgm:prSet/>
      <dgm:spPr/>
      <dgm:t>
        <a:bodyPr/>
        <a:lstStyle/>
        <a:p>
          <a:pPr algn="l"/>
          <a:endParaRPr lang="en-US"/>
        </a:p>
      </dgm:t>
    </dgm:pt>
    <dgm:pt modelId="{0B01148E-40D4-4060-B45F-5318A4C4A0AC}" type="sibTrans" cxnId="{DA22573A-2B92-49BF-9155-BE0CD353457F}">
      <dgm:prSet/>
      <dgm:spPr/>
      <dgm:t>
        <a:bodyPr/>
        <a:lstStyle/>
        <a:p>
          <a:pPr algn="l"/>
          <a:endParaRPr lang="en-US"/>
        </a:p>
      </dgm:t>
    </dgm:pt>
    <dgm:pt modelId="{5AE7EEC3-AEDB-450C-8B33-8CC90B6A8551}">
      <dgm:prSet phldrT="[Text]" custT="1"/>
      <dgm:spPr/>
      <dgm:t>
        <a:bodyPr anchor="ctr"/>
        <a:lstStyle/>
        <a:p>
          <a:pPr algn="l"/>
          <a:endParaRPr lang="en-US" sz="1800" dirty="0"/>
        </a:p>
      </dgm:t>
    </dgm:pt>
    <dgm:pt modelId="{75ACD257-F0DE-479E-8F4F-4221F6BA6C4D}" type="parTrans" cxnId="{78158235-750C-4DD0-9C25-FE57D8635285}">
      <dgm:prSet/>
      <dgm:spPr/>
      <dgm:t>
        <a:bodyPr/>
        <a:lstStyle/>
        <a:p>
          <a:pPr algn="l"/>
          <a:endParaRPr lang="en-US"/>
        </a:p>
      </dgm:t>
    </dgm:pt>
    <dgm:pt modelId="{BC6E704F-D5A1-49A5-96B7-13860A330A7B}" type="sibTrans" cxnId="{78158235-750C-4DD0-9C25-FE57D8635285}">
      <dgm:prSet/>
      <dgm:spPr/>
      <dgm:t>
        <a:bodyPr/>
        <a:lstStyle/>
        <a:p>
          <a:pPr algn="l"/>
          <a:endParaRPr lang="en-US"/>
        </a:p>
      </dgm:t>
    </dgm:pt>
    <dgm:pt modelId="{5B27DB00-DAC0-425E-874D-71300A676A20}">
      <dgm:prSet phldrT="[Text]" custT="1"/>
      <dgm:spPr/>
      <dgm:t>
        <a:bodyPr anchor="ctr"/>
        <a:lstStyle/>
        <a:p>
          <a:pPr marL="2540" algn="l"/>
          <a:r>
            <a:rPr lang="en-US" sz="1800" dirty="0"/>
            <a:t>Implementation</a:t>
          </a:r>
        </a:p>
      </dgm:t>
    </dgm:pt>
    <dgm:pt modelId="{F7F8E937-D846-42BF-BBAB-FEFE9B27FCC5}" type="parTrans" cxnId="{E6BB5DED-6FDF-42DF-90F3-C7C80A900FAD}">
      <dgm:prSet/>
      <dgm:spPr/>
      <dgm:t>
        <a:bodyPr/>
        <a:lstStyle/>
        <a:p>
          <a:endParaRPr lang="en-US"/>
        </a:p>
      </dgm:t>
    </dgm:pt>
    <dgm:pt modelId="{78391558-347B-4D6B-B98D-C7907E7551CC}" type="sibTrans" cxnId="{E6BB5DED-6FDF-42DF-90F3-C7C80A900FAD}">
      <dgm:prSet/>
      <dgm:spPr/>
      <dgm:t>
        <a:bodyPr/>
        <a:lstStyle/>
        <a:p>
          <a:endParaRPr lang="en-US"/>
        </a:p>
      </dgm:t>
    </dgm:pt>
    <dgm:pt modelId="{11F965A9-6B30-4EB9-8135-3A9813DFABB9}">
      <dgm:prSet phldrT="[Text]" custT="1"/>
      <dgm:spPr/>
      <dgm:t>
        <a:bodyPr anchor="ctr"/>
        <a:lstStyle/>
        <a:p>
          <a:pPr marL="2540" algn="l"/>
          <a:r>
            <a:rPr lang="en-US" sz="1800"/>
            <a:t>Challenges</a:t>
          </a:r>
          <a:endParaRPr lang="en-US" sz="1800" dirty="0"/>
        </a:p>
      </dgm:t>
    </dgm:pt>
    <dgm:pt modelId="{3FD59EFB-56D6-4182-996F-1D9FB6DCB45C}" type="parTrans" cxnId="{BE8B1E43-34FB-492D-B960-2931F7F39BFF}">
      <dgm:prSet/>
      <dgm:spPr/>
      <dgm:t>
        <a:bodyPr/>
        <a:lstStyle/>
        <a:p>
          <a:endParaRPr lang="en-US"/>
        </a:p>
      </dgm:t>
    </dgm:pt>
    <dgm:pt modelId="{5608A524-E8C6-4FDC-BA71-51EA8B296475}" type="sibTrans" cxnId="{BE8B1E43-34FB-492D-B960-2931F7F39BFF}">
      <dgm:prSet/>
      <dgm:spPr/>
      <dgm:t>
        <a:bodyPr/>
        <a:lstStyle/>
        <a:p>
          <a:endParaRPr lang="en-US"/>
        </a:p>
      </dgm:t>
    </dgm:pt>
    <dgm:pt modelId="{1F0E9738-DC03-436F-8383-8987E3108EB1}" type="pres">
      <dgm:prSet presAssocID="{66402F92-696F-431F-89A3-3570D2F41E80}" presName="vert0" presStyleCnt="0">
        <dgm:presLayoutVars>
          <dgm:dir/>
          <dgm:animOne val="branch"/>
          <dgm:animLvl val="lvl"/>
        </dgm:presLayoutVars>
      </dgm:prSet>
      <dgm:spPr/>
    </dgm:pt>
    <dgm:pt modelId="{138558CA-5A3E-4ED6-9726-6F579DC28123}" type="pres">
      <dgm:prSet presAssocID="{D3EFC940-8E2E-40CA-B10B-345D348C77AD}" presName="thickLine" presStyleLbl="alignNode1" presStyleIdx="0" presStyleCnt="8"/>
      <dgm:spPr/>
    </dgm:pt>
    <dgm:pt modelId="{CFAF26AE-D5E3-4C7E-AC30-716CE3148D45}" type="pres">
      <dgm:prSet presAssocID="{D3EFC940-8E2E-40CA-B10B-345D348C77AD}" presName="horz1" presStyleCnt="0"/>
      <dgm:spPr/>
    </dgm:pt>
    <dgm:pt modelId="{887CB3DD-8919-4335-8E36-D461B1C5535A}" type="pres">
      <dgm:prSet presAssocID="{D3EFC940-8E2E-40CA-B10B-345D348C77AD}" presName="tx1" presStyleLbl="revTx" presStyleIdx="0" presStyleCnt="8"/>
      <dgm:spPr/>
    </dgm:pt>
    <dgm:pt modelId="{C9359BDD-63FE-4C00-9462-95BA9ED3E089}" type="pres">
      <dgm:prSet presAssocID="{D3EFC940-8E2E-40CA-B10B-345D348C77AD}" presName="vert1" presStyleCnt="0"/>
      <dgm:spPr/>
    </dgm:pt>
    <dgm:pt modelId="{7178C7C0-D493-497C-B119-E4677A20F201}" type="pres">
      <dgm:prSet presAssocID="{C30E1F87-C5ED-4588-BC44-2253A945A88B}" presName="thickLine" presStyleLbl="alignNode1" presStyleIdx="1" presStyleCnt="8"/>
      <dgm:spPr/>
    </dgm:pt>
    <dgm:pt modelId="{0660EDD4-2DC1-435F-9152-AC684CF5AAB9}" type="pres">
      <dgm:prSet presAssocID="{C30E1F87-C5ED-4588-BC44-2253A945A88B}" presName="horz1" presStyleCnt="0"/>
      <dgm:spPr/>
    </dgm:pt>
    <dgm:pt modelId="{A893A42E-1B9B-4E38-8200-4FFE6D15CB5B}" type="pres">
      <dgm:prSet presAssocID="{C30E1F87-C5ED-4588-BC44-2253A945A88B}" presName="tx1" presStyleLbl="revTx" presStyleIdx="1" presStyleCnt="8"/>
      <dgm:spPr/>
    </dgm:pt>
    <dgm:pt modelId="{85F1AC99-52B2-4975-84C2-6CCF32B42022}" type="pres">
      <dgm:prSet presAssocID="{C30E1F87-C5ED-4588-BC44-2253A945A88B}" presName="vert1" presStyleCnt="0"/>
      <dgm:spPr/>
    </dgm:pt>
    <dgm:pt modelId="{F5513D95-E8D5-42C7-A91C-FB19D241D98E}" type="pres">
      <dgm:prSet presAssocID="{5B27DB00-DAC0-425E-874D-71300A676A20}" presName="thickLine" presStyleLbl="alignNode1" presStyleIdx="2" presStyleCnt="8"/>
      <dgm:spPr/>
    </dgm:pt>
    <dgm:pt modelId="{AD848D12-597D-4F92-B22B-641B08CCFC5A}" type="pres">
      <dgm:prSet presAssocID="{5B27DB00-DAC0-425E-874D-71300A676A20}" presName="horz1" presStyleCnt="0"/>
      <dgm:spPr/>
    </dgm:pt>
    <dgm:pt modelId="{04E44F71-3B8C-4176-B94A-39B74175867F}" type="pres">
      <dgm:prSet presAssocID="{5B27DB00-DAC0-425E-874D-71300A676A20}" presName="tx1" presStyleLbl="revTx" presStyleIdx="2" presStyleCnt="8"/>
      <dgm:spPr/>
    </dgm:pt>
    <dgm:pt modelId="{D8850392-B383-48C7-9F81-9C04A2780905}" type="pres">
      <dgm:prSet presAssocID="{5B27DB00-DAC0-425E-874D-71300A676A20}" presName="vert1" presStyleCnt="0"/>
      <dgm:spPr/>
    </dgm:pt>
    <dgm:pt modelId="{5B22135F-AFF3-4CE3-8EEE-6E97D9504F86}" type="pres">
      <dgm:prSet presAssocID="{11F965A9-6B30-4EB9-8135-3A9813DFABB9}" presName="thickLine" presStyleLbl="alignNode1" presStyleIdx="3" presStyleCnt="8"/>
      <dgm:spPr/>
    </dgm:pt>
    <dgm:pt modelId="{BE793F7C-E71D-4B70-B95B-3E93B085D1D3}" type="pres">
      <dgm:prSet presAssocID="{11F965A9-6B30-4EB9-8135-3A9813DFABB9}" presName="horz1" presStyleCnt="0"/>
      <dgm:spPr/>
    </dgm:pt>
    <dgm:pt modelId="{D508BD03-F340-4078-961E-1835765B4BCF}" type="pres">
      <dgm:prSet presAssocID="{11F965A9-6B30-4EB9-8135-3A9813DFABB9}" presName="tx1" presStyleLbl="revTx" presStyleIdx="3" presStyleCnt="8"/>
      <dgm:spPr/>
    </dgm:pt>
    <dgm:pt modelId="{4D53C3F3-CD16-477A-A475-D9ECF7D0D4C2}" type="pres">
      <dgm:prSet presAssocID="{11F965A9-6B30-4EB9-8135-3A9813DFABB9}" presName="vert1" presStyleCnt="0"/>
      <dgm:spPr/>
    </dgm:pt>
    <dgm:pt modelId="{8C8A1A23-173B-48DE-820F-694B394A4B05}" type="pres">
      <dgm:prSet presAssocID="{03BD1DFA-B752-43C4-BC97-8AD188EFE819}" presName="thickLine" presStyleLbl="alignNode1" presStyleIdx="4" presStyleCnt="8"/>
      <dgm:spPr/>
    </dgm:pt>
    <dgm:pt modelId="{CA06A244-3BC1-499E-A693-E438FF6AD0CF}" type="pres">
      <dgm:prSet presAssocID="{03BD1DFA-B752-43C4-BC97-8AD188EFE819}" presName="horz1" presStyleCnt="0"/>
      <dgm:spPr/>
    </dgm:pt>
    <dgm:pt modelId="{D2810C3F-E5B3-43B4-9AD9-9050A74D7DC4}" type="pres">
      <dgm:prSet presAssocID="{03BD1DFA-B752-43C4-BC97-8AD188EFE819}" presName="tx1" presStyleLbl="revTx" presStyleIdx="4" presStyleCnt="8"/>
      <dgm:spPr/>
    </dgm:pt>
    <dgm:pt modelId="{C2FA5B42-F6CD-43CD-A753-24DC947C7512}" type="pres">
      <dgm:prSet presAssocID="{03BD1DFA-B752-43C4-BC97-8AD188EFE819}" presName="vert1" presStyleCnt="0"/>
      <dgm:spPr/>
    </dgm:pt>
    <dgm:pt modelId="{4893FE61-6806-4885-B0BD-AA30DBAD1A4D}" type="pres">
      <dgm:prSet presAssocID="{E4AC37C7-297E-488B-BBDE-D5AEE40C9A97}" presName="thickLine" presStyleLbl="alignNode1" presStyleIdx="5" presStyleCnt="8"/>
      <dgm:spPr/>
    </dgm:pt>
    <dgm:pt modelId="{B237DC4F-B0B0-4B5E-95C2-A6F9241880DB}" type="pres">
      <dgm:prSet presAssocID="{E4AC37C7-297E-488B-BBDE-D5AEE40C9A97}" presName="horz1" presStyleCnt="0"/>
      <dgm:spPr/>
    </dgm:pt>
    <dgm:pt modelId="{53D32511-4126-4E33-84BC-25150570BA7F}" type="pres">
      <dgm:prSet presAssocID="{E4AC37C7-297E-488B-BBDE-D5AEE40C9A97}" presName="tx1" presStyleLbl="revTx" presStyleIdx="5" presStyleCnt="8"/>
      <dgm:spPr/>
    </dgm:pt>
    <dgm:pt modelId="{E5A3D78D-040F-4DFE-94D1-DDC48F60A0C6}" type="pres">
      <dgm:prSet presAssocID="{E4AC37C7-297E-488B-BBDE-D5AEE40C9A97}" presName="vert1" presStyleCnt="0"/>
      <dgm:spPr/>
    </dgm:pt>
    <dgm:pt modelId="{FF1C82F5-DC19-4CA3-B17B-0325E0B9FD06}" type="pres">
      <dgm:prSet presAssocID="{9E2A48A0-5FEC-4274-B55E-97290BFA41DA}" presName="thickLine" presStyleLbl="alignNode1" presStyleIdx="6" presStyleCnt="8"/>
      <dgm:spPr/>
    </dgm:pt>
    <dgm:pt modelId="{8C57E82B-A3B8-4E5F-AA41-0D41C23CC473}" type="pres">
      <dgm:prSet presAssocID="{9E2A48A0-5FEC-4274-B55E-97290BFA41DA}" presName="horz1" presStyleCnt="0"/>
      <dgm:spPr/>
    </dgm:pt>
    <dgm:pt modelId="{BE2CC45F-17DC-491C-8889-5455F8A84868}" type="pres">
      <dgm:prSet presAssocID="{9E2A48A0-5FEC-4274-B55E-97290BFA41DA}" presName="tx1" presStyleLbl="revTx" presStyleIdx="6" presStyleCnt="8"/>
      <dgm:spPr/>
    </dgm:pt>
    <dgm:pt modelId="{6342A443-5780-4FD5-B91C-9670EA629F63}" type="pres">
      <dgm:prSet presAssocID="{9E2A48A0-5FEC-4274-B55E-97290BFA41DA}" presName="vert1" presStyleCnt="0"/>
      <dgm:spPr/>
    </dgm:pt>
    <dgm:pt modelId="{70C6048A-61AC-4737-9A2D-C83CA30D8AE9}" type="pres">
      <dgm:prSet presAssocID="{5AE7EEC3-AEDB-450C-8B33-8CC90B6A8551}" presName="thickLine" presStyleLbl="alignNode1" presStyleIdx="7" presStyleCnt="8"/>
      <dgm:spPr/>
    </dgm:pt>
    <dgm:pt modelId="{0342A592-5705-4934-9B9C-D7F457526B9D}" type="pres">
      <dgm:prSet presAssocID="{5AE7EEC3-AEDB-450C-8B33-8CC90B6A8551}" presName="horz1" presStyleCnt="0"/>
      <dgm:spPr/>
    </dgm:pt>
    <dgm:pt modelId="{1249AAEC-F2A4-4188-ADCC-9B6D8701A1C7}" type="pres">
      <dgm:prSet presAssocID="{5AE7EEC3-AEDB-450C-8B33-8CC90B6A8551}" presName="tx1" presStyleLbl="revTx" presStyleIdx="7" presStyleCnt="8"/>
      <dgm:spPr/>
    </dgm:pt>
    <dgm:pt modelId="{A7F2314A-42AA-484A-B92B-77ED3A4FCA42}" type="pres">
      <dgm:prSet presAssocID="{5AE7EEC3-AEDB-450C-8B33-8CC90B6A8551}" presName="vert1" presStyleCnt="0"/>
      <dgm:spPr/>
    </dgm:pt>
  </dgm:ptLst>
  <dgm:cxnLst>
    <dgm:cxn modelId="{7A0A7418-8D80-4D7C-82EB-D5BB0033C924}" type="presOf" srcId="{D3EFC940-8E2E-40CA-B10B-345D348C77AD}" destId="{887CB3DD-8919-4335-8E36-D461B1C5535A}" srcOrd="0" destOrd="0" presId="urn:microsoft.com/office/officeart/2008/layout/LinedList"/>
    <dgm:cxn modelId="{78158235-750C-4DD0-9C25-FE57D8635285}" srcId="{66402F92-696F-431F-89A3-3570D2F41E80}" destId="{5AE7EEC3-AEDB-450C-8B33-8CC90B6A8551}" srcOrd="7" destOrd="0" parTransId="{75ACD257-F0DE-479E-8F4F-4221F6BA6C4D}" sibTransId="{BC6E704F-D5A1-49A5-96B7-13860A330A7B}"/>
    <dgm:cxn modelId="{DA22573A-2B92-49BF-9155-BE0CD353457F}" srcId="{66402F92-696F-431F-89A3-3570D2F41E80}" destId="{9E2A48A0-5FEC-4274-B55E-97290BFA41DA}" srcOrd="6" destOrd="0" parTransId="{6A6C4A28-D92A-47C8-8ECB-3528D4569DC3}" sibTransId="{0B01148E-40D4-4060-B45F-5318A4C4A0AC}"/>
    <dgm:cxn modelId="{CDC40E3E-303C-478A-BF45-F738AB2A2816}" type="presOf" srcId="{E4AC37C7-297E-488B-BBDE-D5AEE40C9A97}" destId="{53D32511-4126-4E33-84BC-25150570BA7F}" srcOrd="0" destOrd="0" presId="urn:microsoft.com/office/officeart/2008/layout/LinedList"/>
    <dgm:cxn modelId="{6029875E-01D1-453C-960D-A471222862E1}" type="presOf" srcId="{5AE7EEC3-AEDB-450C-8B33-8CC90B6A8551}" destId="{1249AAEC-F2A4-4188-ADCC-9B6D8701A1C7}" srcOrd="0" destOrd="0" presId="urn:microsoft.com/office/officeart/2008/layout/LinedList"/>
    <dgm:cxn modelId="{BE8B1E43-34FB-492D-B960-2931F7F39BFF}" srcId="{66402F92-696F-431F-89A3-3570D2F41E80}" destId="{11F965A9-6B30-4EB9-8135-3A9813DFABB9}" srcOrd="3" destOrd="0" parTransId="{3FD59EFB-56D6-4182-996F-1D9FB6DCB45C}" sibTransId="{5608A524-E8C6-4FDC-BA71-51EA8B296475}"/>
    <dgm:cxn modelId="{D08E4F43-1EB0-4B79-8440-374A3DD8A019}" type="presOf" srcId="{C30E1F87-C5ED-4588-BC44-2253A945A88B}" destId="{A893A42E-1B9B-4E38-8200-4FFE6D15CB5B}" srcOrd="0" destOrd="0" presId="urn:microsoft.com/office/officeart/2008/layout/LinedList"/>
    <dgm:cxn modelId="{8287CC48-3B15-4969-8016-C83E7CAE5BE6}" srcId="{66402F92-696F-431F-89A3-3570D2F41E80}" destId="{03BD1DFA-B752-43C4-BC97-8AD188EFE819}" srcOrd="4" destOrd="0" parTransId="{576B0697-E227-4950-9EA9-4974FD091A95}" sibTransId="{A9E2C9E8-3C7C-4402-AC36-7A55E14F27F9}"/>
    <dgm:cxn modelId="{FE688B92-C269-4B41-B242-6BECA7A05498}" srcId="{66402F92-696F-431F-89A3-3570D2F41E80}" destId="{E4AC37C7-297E-488B-BBDE-D5AEE40C9A97}" srcOrd="5" destOrd="0" parTransId="{5DAA47BC-007A-4B50-812A-12224D445FD1}" sibTransId="{6EB6C96B-CDAA-4606-942B-AEB4DE2458F7}"/>
    <dgm:cxn modelId="{BA6D5CA0-F472-48FB-8F67-BF0724D993FF}" type="presOf" srcId="{11F965A9-6B30-4EB9-8135-3A9813DFABB9}" destId="{D508BD03-F340-4078-961E-1835765B4BCF}" srcOrd="0" destOrd="0" presId="urn:microsoft.com/office/officeart/2008/layout/LinedList"/>
    <dgm:cxn modelId="{99A51BAA-C867-433D-AC12-702BDA649654}" type="presOf" srcId="{5B27DB00-DAC0-425E-874D-71300A676A20}" destId="{04E44F71-3B8C-4176-B94A-39B74175867F}" srcOrd="0" destOrd="0" presId="urn:microsoft.com/office/officeart/2008/layout/LinedList"/>
    <dgm:cxn modelId="{C9557BC4-2DB0-4A8C-AA16-C8EFFFECCB99}" type="presOf" srcId="{03BD1DFA-B752-43C4-BC97-8AD188EFE819}" destId="{D2810C3F-E5B3-43B4-9AD9-9050A74D7DC4}" srcOrd="0" destOrd="0" presId="urn:microsoft.com/office/officeart/2008/layout/LinedList"/>
    <dgm:cxn modelId="{4279B7D5-3837-441E-BA16-FF97EF5122EF}" type="presOf" srcId="{66402F92-696F-431F-89A3-3570D2F41E80}" destId="{1F0E9738-DC03-436F-8383-8987E3108EB1}" srcOrd="0" destOrd="0" presId="urn:microsoft.com/office/officeart/2008/layout/LinedList"/>
    <dgm:cxn modelId="{486FD7E3-66D2-4B5F-93F1-D5993A5EAD8E}" srcId="{66402F92-696F-431F-89A3-3570D2F41E80}" destId="{D3EFC940-8E2E-40CA-B10B-345D348C77AD}" srcOrd="0" destOrd="0" parTransId="{1F6ED8D7-6C63-49B2-99D0-549258DBC169}" sibTransId="{62E8A018-CF1C-4E25-BDC5-783F36D1E082}"/>
    <dgm:cxn modelId="{A9F4E8E5-2D81-4CD8-86BC-CAC14DFA8628}" type="presOf" srcId="{9E2A48A0-5FEC-4274-B55E-97290BFA41DA}" destId="{BE2CC45F-17DC-491C-8889-5455F8A84868}" srcOrd="0" destOrd="0" presId="urn:microsoft.com/office/officeart/2008/layout/LinedList"/>
    <dgm:cxn modelId="{E6BB5DED-6FDF-42DF-90F3-C7C80A900FAD}" srcId="{66402F92-696F-431F-89A3-3570D2F41E80}" destId="{5B27DB00-DAC0-425E-874D-71300A676A20}" srcOrd="2" destOrd="0" parTransId="{F7F8E937-D846-42BF-BBAB-FEFE9B27FCC5}" sibTransId="{78391558-347B-4D6B-B98D-C7907E7551CC}"/>
    <dgm:cxn modelId="{44FC99FB-6456-49C2-A90D-6FF09991C56D}" srcId="{66402F92-696F-431F-89A3-3570D2F41E80}" destId="{C30E1F87-C5ED-4588-BC44-2253A945A88B}" srcOrd="1" destOrd="0" parTransId="{B50FC54E-B9E4-41CE-B1CC-9D4441F28978}" sibTransId="{B33E373F-11FE-4E88-9967-36DE4A89DCF7}"/>
    <dgm:cxn modelId="{30F2221B-25C1-48AC-8AB3-B33C198617FC}" type="presParOf" srcId="{1F0E9738-DC03-436F-8383-8987E3108EB1}" destId="{138558CA-5A3E-4ED6-9726-6F579DC28123}" srcOrd="0" destOrd="0" presId="urn:microsoft.com/office/officeart/2008/layout/LinedList"/>
    <dgm:cxn modelId="{637B7E67-98C1-4D89-8B07-9F728A6F25F8}" type="presParOf" srcId="{1F0E9738-DC03-436F-8383-8987E3108EB1}" destId="{CFAF26AE-D5E3-4C7E-AC30-716CE3148D45}" srcOrd="1" destOrd="0" presId="urn:microsoft.com/office/officeart/2008/layout/LinedList"/>
    <dgm:cxn modelId="{B791916B-C2A6-45BC-ADAD-3D152257E733}" type="presParOf" srcId="{CFAF26AE-D5E3-4C7E-AC30-716CE3148D45}" destId="{887CB3DD-8919-4335-8E36-D461B1C5535A}" srcOrd="0" destOrd="0" presId="urn:microsoft.com/office/officeart/2008/layout/LinedList"/>
    <dgm:cxn modelId="{982F7B86-0D9B-4929-8772-3F1A2D8020A3}" type="presParOf" srcId="{CFAF26AE-D5E3-4C7E-AC30-716CE3148D45}" destId="{C9359BDD-63FE-4C00-9462-95BA9ED3E089}" srcOrd="1" destOrd="0" presId="urn:microsoft.com/office/officeart/2008/layout/LinedList"/>
    <dgm:cxn modelId="{0AD8B646-2DD3-4781-B5D1-B146ADDCCDC8}" type="presParOf" srcId="{1F0E9738-DC03-436F-8383-8987E3108EB1}" destId="{7178C7C0-D493-497C-B119-E4677A20F201}" srcOrd="2" destOrd="0" presId="urn:microsoft.com/office/officeart/2008/layout/LinedList"/>
    <dgm:cxn modelId="{7C1F5B83-5E3A-4975-8FBA-8C6C51983B24}" type="presParOf" srcId="{1F0E9738-DC03-436F-8383-8987E3108EB1}" destId="{0660EDD4-2DC1-435F-9152-AC684CF5AAB9}" srcOrd="3" destOrd="0" presId="urn:microsoft.com/office/officeart/2008/layout/LinedList"/>
    <dgm:cxn modelId="{8F7A0F37-6D86-4948-B6B2-951BEF1017AC}" type="presParOf" srcId="{0660EDD4-2DC1-435F-9152-AC684CF5AAB9}" destId="{A893A42E-1B9B-4E38-8200-4FFE6D15CB5B}" srcOrd="0" destOrd="0" presId="urn:microsoft.com/office/officeart/2008/layout/LinedList"/>
    <dgm:cxn modelId="{54D89CDB-C8F2-4647-9F47-43BD001EA2BB}" type="presParOf" srcId="{0660EDD4-2DC1-435F-9152-AC684CF5AAB9}" destId="{85F1AC99-52B2-4975-84C2-6CCF32B42022}" srcOrd="1" destOrd="0" presId="urn:microsoft.com/office/officeart/2008/layout/LinedList"/>
    <dgm:cxn modelId="{29CABF11-EE08-447D-941D-BC1310BEC20B}" type="presParOf" srcId="{1F0E9738-DC03-436F-8383-8987E3108EB1}" destId="{F5513D95-E8D5-42C7-A91C-FB19D241D98E}" srcOrd="4" destOrd="0" presId="urn:microsoft.com/office/officeart/2008/layout/LinedList"/>
    <dgm:cxn modelId="{5F35301A-4AD5-4E03-A79A-BAA316EADDE8}" type="presParOf" srcId="{1F0E9738-DC03-436F-8383-8987E3108EB1}" destId="{AD848D12-597D-4F92-B22B-641B08CCFC5A}" srcOrd="5" destOrd="0" presId="urn:microsoft.com/office/officeart/2008/layout/LinedList"/>
    <dgm:cxn modelId="{63F18265-787B-4535-8C3C-3E6E5BB07071}" type="presParOf" srcId="{AD848D12-597D-4F92-B22B-641B08CCFC5A}" destId="{04E44F71-3B8C-4176-B94A-39B74175867F}" srcOrd="0" destOrd="0" presId="urn:microsoft.com/office/officeart/2008/layout/LinedList"/>
    <dgm:cxn modelId="{227CB071-E31E-4DFD-9098-C87C245A763C}" type="presParOf" srcId="{AD848D12-597D-4F92-B22B-641B08CCFC5A}" destId="{D8850392-B383-48C7-9F81-9C04A2780905}" srcOrd="1" destOrd="0" presId="urn:microsoft.com/office/officeart/2008/layout/LinedList"/>
    <dgm:cxn modelId="{0A599E3D-FE56-47F6-A723-B3C5E8B1C85C}" type="presParOf" srcId="{1F0E9738-DC03-436F-8383-8987E3108EB1}" destId="{5B22135F-AFF3-4CE3-8EEE-6E97D9504F86}" srcOrd="6" destOrd="0" presId="urn:microsoft.com/office/officeart/2008/layout/LinedList"/>
    <dgm:cxn modelId="{01AE9C0F-9753-43D7-AE75-61C8D9001392}" type="presParOf" srcId="{1F0E9738-DC03-436F-8383-8987E3108EB1}" destId="{BE793F7C-E71D-4B70-B95B-3E93B085D1D3}" srcOrd="7" destOrd="0" presId="urn:microsoft.com/office/officeart/2008/layout/LinedList"/>
    <dgm:cxn modelId="{A70BF957-5EC5-4C9D-A9A5-B63070F96AFD}" type="presParOf" srcId="{BE793F7C-E71D-4B70-B95B-3E93B085D1D3}" destId="{D508BD03-F340-4078-961E-1835765B4BCF}" srcOrd="0" destOrd="0" presId="urn:microsoft.com/office/officeart/2008/layout/LinedList"/>
    <dgm:cxn modelId="{25140E9F-1F5A-43EA-8F0C-125E477E9899}" type="presParOf" srcId="{BE793F7C-E71D-4B70-B95B-3E93B085D1D3}" destId="{4D53C3F3-CD16-477A-A475-D9ECF7D0D4C2}" srcOrd="1" destOrd="0" presId="urn:microsoft.com/office/officeart/2008/layout/LinedList"/>
    <dgm:cxn modelId="{28E18A8B-1522-444B-915E-9856BD853CD8}" type="presParOf" srcId="{1F0E9738-DC03-436F-8383-8987E3108EB1}" destId="{8C8A1A23-173B-48DE-820F-694B394A4B05}" srcOrd="8" destOrd="0" presId="urn:microsoft.com/office/officeart/2008/layout/LinedList"/>
    <dgm:cxn modelId="{09C4C9D1-9879-499D-8C37-2BE8C41B76A7}" type="presParOf" srcId="{1F0E9738-DC03-436F-8383-8987E3108EB1}" destId="{CA06A244-3BC1-499E-A693-E438FF6AD0CF}" srcOrd="9" destOrd="0" presId="urn:microsoft.com/office/officeart/2008/layout/LinedList"/>
    <dgm:cxn modelId="{DE6143B5-AE37-4971-AC30-A716C43BD4D2}" type="presParOf" srcId="{CA06A244-3BC1-499E-A693-E438FF6AD0CF}" destId="{D2810C3F-E5B3-43B4-9AD9-9050A74D7DC4}" srcOrd="0" destOrd="0" presId="urn:microsoft.com/office/officeart/2008/layout/LinedList"/>
    <dgm:cxn modelId="{1FED5564-310F-4267-AA8E-393BB7E005A5}" type="presParOf" srcId="{CA06A244-3BC1-499E-A693-E438FF6AD0CF}" destId="{C2FA5B42-F6CD-43CD-A753-24DC947C7512}" srcOrd="1" destOrd="0" presId="urn:microsoft.com/office/officeart/2008/layout/LinedList"/>
    <dgm:cxn modelId="{9BCF56A9-6D97-424D-83EA-FD0194EF4701}" type="presParOf" srcId="{1F0E9738-DC03-436F-8383-8987E3108EB1}" destId="{4893FE61-6806-4885-B0BD-AA30DBAD1A4D}" srcOrd="10" destOrd="0" presId="urn:microsoft.com/office/officeart/2008/layout/LinedList"/>
    <dgm:cxn modelId="{D168F145-4168-4459-8520-EDCD62903B97}" type="presParOf" srcId="{1F0E9738-DC03-436F-8383-8987E3108EB1}" destId="{B237DC4F-B0B0-4B5E-95C2-A6F9241880DB}" srcOrd="11" destOrd="0" presId="urn:microsoft.com/office/officeart/2008/layout/LinedList"/>
    <dgm:cxn modelId="{6ECF91EF-D079-48A5-B30B-3E75F1A8327E}" type="presParOf" srcId="{B237DC4F-B0B0-4B5E-95C2-A6F9241880DB}" destId="{53D32511-4126-4E33-84BC-25150570BA7F}" srcOrd="0" destOrd="0" presId="urn:microsoft.com/office/officeart/2008/layout/LinedList"/>
    <dgm:cxn modelId="{0DABFE8F-88CA-4B34-BB05-F0E0F6DFD411}" type="presParOf" srcId="{B237DC4F-B0B0-4B5E-95C2-A6F9241880DB}" destId="{E5A3D78D-040F-4DFE-94D1-DDC48F60A0C6}" srcOrd="1" destOrd="0" presId="urn:microsoft.com/office/officeart/2008/layout/LinedList"/>
    <dgm:cxn modelId="{EA33D346-5507-430A-BCF5-7811D1E44177}" type="presParOf" srcId="{1F0E9738-DC03-436F-8383-8987E3108EB1}" destId="{FF1C82F5-DC19-4CA3-B17B-0325E0B9FD06}" srcOrd="12" destOrd="0" presId="urn:microsoft.com/office/officeart/2008/layout/LinedList"/>
    <dgm:cxn modelId="{35573530-8D0C-44D8-852D-FB9DF840388F}" type="presParOf" srcId="{1F0E9738-DC03-436F-8383-8987E3108EB1}" destId="{8C57E82B-A3B8-4E5F-AA41-0D41C23CC473}" srcOrd="13" destOrd="0" presId="urn:microsoft.com/office/officeart/2008/layout/LinedList"/>
    <dgm:cxn modelId="{B1D2467B-91D7-4067-854A-C2F8C57B1B27}" type="presParOf" srcId="{8C57E82B-A3B8-4E5F-AA41-0D41C23CC473}" destId="{BE2CC45F-17DC-491C-8889-5455F8A84868}" srcOrd="0" destOrd="0" presId="urn:microsoft.com/office/officeart/2008/layout/LinedList"/>
    <dgm:cxn modelId="{EC0F783E-7B9C-41B7-8691-B36436E6A574}" type="presParOf" srcId="{8C57E82B-A3B8-4E5F-AA41-0D41C23CC473}" destId="{6342A443-5780-4FD5-B91C-9670EA629F63}" srcOrd="1" destOrd="0" presId="urn:microsoft.com/office/officeart/2008/layout/LinedList"/>
    <dgm:cxn modelId="{4C45E2E4-4B9A-4EEE-A4FB-3D440B61BE65}" type="presParOf" srcId="{1F0E9738-DC03-436F-8383-8987E3108EB1}" destId="{70C6048A-61AC-4737-9A2D-C83CA30D8AE9}" srcOrd="14" destOrd="0" presId="urn:microsoft.com/office/officeart/2008/layout/LinedList"/>
    <dgm:cxn modelId="{8E3D8853-C0D7-477C-92F8-E67CFD51A753}" type="presParOf" srcId="{1F0E9738-DC03-436F-8383-8987E3108EB1}" destId="{0342A592-5705-4934-9B9C-D7F457526B9D}" srcOrd="15" destOrd="0" presId="urn:microsoft.com/office/officeart/2008/layout/LinedList"/>
    <dgm:cxn modelId="{48B655D0-36F0-41F2-AE34-C4FDDCC1554E}" type="presParOf" srcId="{0342A592-5705-4934-9B9C-D7F457526B9D}" destId="{1249AAEC-F2A4-4188-ADCC-9B6D8701A1C7}" srcOrd="0" destOrd="0" presId="urn:microsoft.com/office/officeart/2008/layout/LinedList"/>
    <dgm:cxn modelId="{98350E37-F748-40DF-938A-9D19861DACA0}" type="presParOf" srcId="{0342A592-5705-4934-9B9C-D7F457526B9D}" destId="{A7F2314A-42AA-484A-B92B-77ED3A4FCA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402F92-696F-431F-89A3-3570D2F41E80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3EFC940-8E2E-40CA-B10B-345D348C77AD}">
      <dgm:prSet phldrT="[Text]" custT="1"/>
      <dgm:spPr/>
      <dgm:t>
        <a:bodyPr anchor="ctr"/>
        <a:lstStyle/>
        <a:p>
          <a:pPr marL="2540" algn="ctr"/>
          <a:r>
            <a:rPr lang="en-US" sz="1800" dirty="0"/>
            <a:t>1</a:t>
          </a:r>
        </a:p>
      </dgm:t>
    </dgm:pt>
    <dgm:pt modelId="{1F6ED8D7-6C63-49B2-99D0-549258DBC169}" type="parTrans" cxnId="{486FD7E3-66D2-4B5F-93F1-D5993A5EAD8E}">
      <dgm:prSet/>
      <dgm:spPr/>
      <dgm:t>
        <a:bodyPr/>
        <a:lstStyle/>
        <a:p>
          <a:pPr algn="l"/>
          <a:endParaRPr lang="en-US"/>
        </a:p>
      </dgm:t>
    </dgm:pt>
    <dgm:pt modelId="{62E8A018-CF1C-4E25-BDC5-783F36D1E082}" type="sibTrans" cxnId="{486FD7E3-66D2-4B5F-93F1-D5993A5EAD8E}">
      <dgm:prSet/>
      <dgm:spPr/>
      <dgm:t>
        <a:bodyPr/>
        <a:lstStyle/>
        <a:p>
          <a:pPr algn="l"/>
          <a:endParaRPr lang="en-US"/>
        </a:p>
      </dgm:t>
    </dgm:pt>
    <dgm:pt modelId="{03BD1DFA-B752-43C4-BC97-8AD188EFE819}">
      <dgm:prSet phldrT="[Text]" custT="1"/>
      <dgm:spPr/>
      <dgm:t>
        <a:bodyPr anchor="ctr"/>
        <a:lstStyle/>
        <a:p>
          <a:pPr marL="2540" algn="ctr"/>
          <a:r>
            <a:rPr lang="en-US" sz="1800" dirty="0"/>
            <a:t>3</a:t>
          </a:r>
        </a:p>
      </dgm:t>
    </dgm:pt>
    <dgm:pt modelId="{576B0697-E227-4950-9EA9-4974FD091A95}" type="parTrans" cxnId="{8287CC48-3B15-4969-8016-C83E7CAE5BE6}">
      <dgm:prSet/>
      <dgm:spPr/>
      <dgm:t>
        <a:bodyPr/>
        <a:lstStyle/>
        <a:p>
          <a:pPr algn="l"/>
          <a:endParaRPr lang="en-US"/>
        </a:p>
      </dgm:t>
    </dgm:pt>
    <dgm:pt modelId="{A9E2C9E8-3C7C-4402-AC36-7A55E14F27F9}" type="sibTrans" cxnId="{8287CC48-3B15-4969-8016-C83E7CAE5BE6}">
      <dgm:prSet/>
      <dgm:spPr/>
      <dgm:t>
        <a:bodyPr/>
        <a:lstStyle/>
        <a:p>
          <a:pPr algn="l"/>
          <a:endParaRPr lang="en-US"/>
        </a:p>
      </dgm:t>
    </dgm:pt>
    <dgm:pt modelId="{C30E1F87-C5ED-4588-BC44-2253A945A88B}">
      <dgm:prSet phldrT="[Text]" custT="1"/>
      <dgm:spPr/>
      <dgm:t>
        <a:bodyPr anchor="ctr"/>
        <a:lstStyle/>
        <a:p>
          <a:pPr marL="2540" algn="ctr"/>
          <a:r>
            <a:rPr lang="en-US" sz="1800" dirty="0"/>
            <a:t>2</a:t>
          </a:r>
        </a:p>
      </dgm:t>
    </dgm:pt>
    <dgm:pt modelId="{B50FC54E-B9E4-41CE-B1CC-9D4441F28978}" type="parTrans" cxnId="{44FC99FB-6456-49C2-A90D-6FF09991C56D}">
      <dgm:prSet/>
      <dgm:spPr/>
      <dgm:t>
        <a:bodyPr/>
        <a:lstStyle/>
        <a:p>
          <a:pPr algn="l"/>
          <a:endParaRPr lang="en-US"/>
        </a:p>
      </dgm:t>
    </dgm:pt>
    <dgm:pt modelId="{B33E373F-11FE-4E88-9967-36DE4A89DCF7}" type="sibTrans" cxnId="{44FC99FB-6456-49C2-A90D-6FF09991C56D}">
      <dgm:prSet/>
      <dgm:spPr/>
      <dgm:t>
        <a:bodyPr/>
        <a:lstStyle/>
        <a:p>
          <a:pPr algn="l"/>
          <a:endParaRPr lang="en-US"/>
        </a:p>
      </dgm:t>
    </dgm:pt>
    <dgm:pt modelId="{05B94B0E-F88E-4560-B598-22199BA1C7F6}">
      <dgm:prSet phldrT="[Text]" custT="1"/>
      <dgm:spPr/>
      <dgm:t>
        <a:bodyPr anchor="ctr"/>
        <a:lstStyle/>
        <a:p>
          <a:pPr marL="2540" algn="ctr"/>
          <a:r>
            <a:rPr lang="en-US" sz="1800" dirty="0"/>
            <a:t>4</a:t>
          </a:r>
        </a:p>
      </dgm:t>
    </dgm:pt>
    <dgm:pt modelId="{499EAE7C-BD87-4287-A7F1-B7359662C37B}" type="parTrans" cxnId="{F845E3F9-DA6F-4A66-AE4F-092FD3178101}">
      <dgm:prSet/>
      <dgm:spPr/>
      <dgm:t>
        <a:bodyPr/>
        <a:lstStyle/>
        <a:p>
          <a:pPr algn="l"/>
          <a:endParaRPr lang="en-US"/>
        </a:p>
      </dgm:t>
    </dgm:pt>
    <dgm:pt modelId="{57A595C6-6029-4113-940F-DECF2276476F}" type="sibTrans" cxnId="{F845E3F9-DA6F-4A66-AE4F-092FD3178101}">
      <dgm:prSet/>
      <dgm:spPr/>
      <dgm:t>
        <a:bodyPr/>
        <a:lstStyle/>
        <a:p>
          <a:pPr algn="l"/>
          <a:endParaRPr lang="en-US"/>
        </a:p>
      </dgm:t>
    </dgm:pt>
    <dgm:pt modelId="{E4AC37C7-297E-488B-BBDE-D5AEE40C9A97}">
      <dgm:prSet phldrT="[Text]" custT="1"/>
      <dgm:spPr/>
      <dgm:t>
        <a:bodyPr anchor="ctr"/>
        <a:lstStyle/>
        <a:p>
          <a:pPr marL="2540" algn="ctr"/>
          <a:r>
            <a:rPr lang="en-US" sz="1800" dirty="0"/>
            <a:t>5</a:t>
          </a:r>
        </a:p>
      </dgm:t>
    </dgm:pt>
    <dgm:pt modelId="{5DAA47BC-007A-4B50-812A-12224D445FD1}" type="parTrans" cxnId="{FE688B92-C269-4B41-B242-6BECA7A05498}">
      <dgm:prSet/>
      <dgm:spPr/>
      <dgm:t>
        <a:bodyPr/>
        <a:lstStyle/>
        <a:p>
          <a:pPr algn="l"/>
          <a:endParaRPr lang="en-US"/>
        </a:p>
      </dgm:t>
    </dgm:pt>
    <dgm:pt modelId="{6EB6C96B-CDAA-4606-942B-AEB4DE2458F7}" type="sibTrans" cxnId="{FE688B92-C269-4B41-B242-6BECA7A05498}">
      <dgm:prSet/>
      <dgm:spPr/>
      <dgm:t>
        <a:bodyPr/>
        <a:lstStyle/>
        <a:p>
          <a:pPr algn="l"/>
          <a:endParaRPr lang="en-US"/>
        </a:p>
      </dgm:t>
    </dgm:pt>
    <dgm:pt modelId="{5AE7EEC3-AEDB-450C-8B33-8CC90B6A8551}">
      <dgm:prSet phldrT="[Text]" custT="1"/>
      <dgm:spPr/>
      <dgm:t>
        <a:bodyPr anchor="ctr"/>
        <a:lstStyle/>
        <a:p>
          <a:pPr algn="ctr"/>
          <a:r>
            <a:rPr lang="en-US" sz="1800" dirty="0"/>
            <a:t>6</a:t>
          </a:r>
        </a:p>
      </dgm:t>
    </dgm:pt>
    <dgm:pt modelId="{75ACD257-F0DE-479E-8F4F-4221F6BA6C4D}" type="parTrans" cxnId="{78158235-750C-4DD0-9C25-FE57D8635285}">
      <dgm:prSet/>
      <dgm:spPr/>
      <dgm:t>
        <a:bodyPr/>
        <a:lstStyle/>
        <a:p>
          <a:pPr algn="l"/>
          <a:endParaRPr lang="en-US"/>
        </a:p>
      </dgm:t>
    </dgm:pt>
    <dgm:pt modelId="{BC6E704F-D5A1-49A5-96B7-13860A330A7B}" type="sibTrans" cxnId="{78158235-750C-4DD0-9C25-FE57D8635285}">
      <dgm:prSet/>
      <dgm:spPr/>
      <dgm:t>
        <a:bodyPr/>
        <a:lstStyle/>
        <a:p>
          <a:pPr algn="l"/>
          <a:endParaRPr lang="en-US"/>
        </a:p>
      </dgm:t>
    </dgm:pt>
    <dgm:pt modelId="{F3440C86-FDB5-412C-8BB4-5793DE92AB77}">
      <dgm:prSet phldrT="[Text]" custT="1"/>
      <dgm:spPr/>
      <dgm:t>
        <a:bodyPr anchor="ctr"/>
        <a:lstStyle/>
        <a:p>
          <a:pPr algn="ctr"/>
          <a:r>
            <a:rPr lang="en-US" sz="1800" dirty="0"/>
            <a:t>7</a:t>
          </a:r>
        </a:p>
      </dgm:t>
    </dgm:pt>
    <dgm:pt modelId="{E1D85144-19A6-4534-94EA-31622EC887DB}" type="parTrans" cxnId="{9B288E25-4269-458C-B7E5-84263401A495}">
      <dgm:prSet/>
      <dgm:spPr/>
      <dgm:t>
        <a:bodyPr/>
        <a:lstStyle/>
        <a:p>
          <a:endParaRPr lang="en-US"/>
        </a:p>
      </dgm:t>
    </dgm:pt>
    <dgm:pt modelId="{2346B5C8-13F8-415C-AE7C-FE0295FCD6C7}" type="sibTrans" cxnId="{9B288E25-4269-458C-B7E5-84263401A495}">
      <dgm:prSet/>
      <dgm:spPr/>
      <dgm:t>
        <a:bodyPr/>
        <a:lstStyle/>
        <a:p>
          <a:endParaRPr lang="en-US"/>
        </a:p>
      </dgm:t>
    </dgm:pt>
    <dgm:pt modelId="{69617D82-384D-4137-8BF5-8669E904F9E1}">
      <dgm:prSet phldrT="[Text]" custT="1"/>
      <dgm:spPr/>
      <dgm:t>
        <a:bodyPr anchor="ctr"/>
        <a:lstStyle/>
        <a:p>
          <a:pPr algn="ctr"/>
          <a:endParaRPr lang="en-US" sz="1800" dirty="0"/>
        </a:p>
      </dgm:t>
    </dgm:pt>
    <dgm:pt modelId="{CD1032DB-8458-4A1A-9E1F-50B6C24AAC56}" type="parTrans" cxnId="{8706F5A0-0EB6-44E7-9582-69EF4D4FD356}">
      <dgm:prSet/>
      <dgm:spPr/>
      <dgm:t>
        <a:bodyPr/>
        <a:lstStyle/>
        <a:p>
          <a:endParaRPr lang="en-US"/>
        </a:p>
      </dgm:t>
    </dgm:pt>
    <dgm:pt modelId="{7C74EBA3-A75E-4F18-A3C6-6025C6318F58}" type="sibTrans" cxnId="{8706F5A0-0EB6-44E7-9582-69EF4D4FD356}">
      <dgm:prSet/>
      <dgm:spPr/>
      <dgm:t>
        <a:bodyPr/>
        <a:lstStyle/>
        <a:p>
          <a:endParaRPr lang="en-US"/>
        </a:p>
      </dgm:t>
    </dgm:pt>
    <dgm:pt modelId="{1F0E9738-DC03-436F-8383-8987E3108EB1}" type="pres">
      <dgm:prSet presAssocID="{66402F92-696F-431F-89A3-3570D2F41E80}" presName="vert0" presStyleCnt="0">
        <dgm:presLayoutVars>
          <dgm:dir/>
          <dgm:animOne val="branch"/>
          <dgm:animLvl val="lvl"/>
        </dgm:presLayoutVars>
      </dgm:prSet>
      <dgm:spPr/>
    </dgm:pt>
    <dgm:pt modelId="{138558CA-5A3E-4ED6-9726-6F579DC28123}" type="pres">
      <dgm:prSet presAssocID="{D3EFC940-8E2E-40CA-B10B-345D348C77AD}" presName="thickLine" presStyleLbl="alignNode1" presStyleIdx="0" presStyleCnt="8"/>
      <dgm:spPr/>
    </dgm:pt>
    <dgm:pt modelId="{CFAF26AE-D5E3-4C7E-AC30-716CE3148D45}" type="pres">
      <dgm:prSet presAssocID="{D3EFC940-8E2E-40CA-B10B-345D348C77AD}" presName="horz1" presStyleCnt="0"/>
      <dgm:spPr/>
    </dgm:pt>
    <dgm:pt modelId="{887CB3DD-8919-4335-8E36-D461B1C5535A}" type="pres">
      <dgm:prSet presAssocID="{D3EFC940-8E2E-40CA-B10B-345D348C77AD}" presName="tx1" presStyleLbl="revTx" presStyleIdx="0" presStyleCnt="8"/>
      <dgm:spPr/>
    </dgm:pt>
    <dgm:pt modelId="{C9359BDD-63FE-4C00-9462-95BA9ED3E089}" type="pres">
      <dgm:prSet presAssocID="{D3EFC940-8E2E-40CA-B10B-345D348C77AD}" presName="vert1" presStyleCnt="0"/>
      <dgm:spPr/>
    </dgm:pt>
    <dgm:pt modelId="{7178C7C0-D493-497C-B119-E4677A20F201}" type="pres">
      <dgm:prSet presAssocID="{C30E1F87-C5ED-4588-BC44-2253A945A88B}" presName="thickLine" presStyleLbl="alignNode1" presStyleIdx="1" presStyleCnt="8"/>
      <dgm:spPr/>
    </dgm:pt>
    <dgm:pt modelId="{0660EDD4-2DC1-435F-9152-AC684CF5AAB9}" type="pres">
      <dgm:prSet presAssocID="{C30E1F87-C5ED-4588-BC44-2253A945A88B}" presName="horz1" presStyleCnt="0"/>
      <dgm:spPr/>
    </dgm:pt>
    <dgm:pt modelId="{A893A42E-1B9B-4E38-8200-4FFE6D15CB5B}" type="pres">
      <dgm:prSet presAssocID="{C30E1F87-C5ED-4588-BC44-2253A945A88B}" presName="tx1" presStyleLbl="revTx" presStyleIdx="1" presStyleCnt="8"/>
      <dgm:spPr/>
    </dgm:pt>
    <dgm:pt modelId="{85F1AC99-52B2-4975-84C2-6CCF32B42022}" type="pres">
      <dgm:prSet presAssocID="{C30E1F87-C5ED-4588-BC44-2253A945A88B}" presName="vert1" presStyleCnt="0"/>
      <dgm:spPr/>
    </dgm:pt>
    <dgm:pt modelId="{8C8A1A23-173B-48DE-820F-694B394A4B05}" type="pres">
      <dgm:prSet presAssocID="{03BD1DFA-B752-43C4-BC97-8AD188EFE819}" presName="thickLine" presStyleLbl="alignNode1" presStyleIdx="2" presStyleCnt="8"/>
      <dgm:spPr/>
    </dgm:pt>
    <dgm:pt modelId="{CA06A244-3BC1-499E-A693-E438FF6AD0CF}" type="pres">
      <dgm:prSet presAssocID="{03BD1DFA-B752-43C4-BC97-8AD188EFE819}" presName="horz1" presStyleCnt="0"/>
      <dgm:spPr/>
    </dgm:pt>
    <dgm:pt modelId="{D2810C3F-E5B3-43B4-9AD9-9050A74D7DC4}" type="pres">
      <dgm:prSet presAssocID="{03BD1DFA-B752-43C4-BC97-8AD188EFE819}" presName="tx1" presStyleLbl="revTx" presStyleIdx="2" presStyleCnt="8"/>
      <dgm:spPr/>
    </dgm:pt>
    <dgm:pt modelId="{C2FA5B42-F6CD-43CD-A753-24DC947C7512}" type="pres">
      <dgm:prSet presAssocID="{03BD1DFA-B752-43C4-BC97-8AD188EFE819}" presName="vert1" presStyleCnt="0"/>
      <dgm:spPr/>
    </dgm:pt>
    <dgm:pt modelId="{3F110D21-7018-4EF4-9344-E8F47351A6D8}" type="pres">
      <dgm:prSet presAssocID="{05B94B0E-F88E-4560-B598-22199BA1C7F6}" presName="thickLine" presStyleLbl="alignNode1" presStyleIdx="3" presStyleCnt="8"/>
      <dgm:spPr/>
    </dgm:pt>
    <dgm:pt modelId="{5C34903D-92D4-4424-8957-83C10D6BB8CD}" type="pres">
      <dgm:prSet presAssocID="{05B94B0E-F88E-4560-B598-22199BA1C7F6}" presName="horz1" presStyleCnt="0"/>
      <dgm:spPr/>
    </dgm:pt>
    <dgm:pt modelId="{D3AF5BC6-7725-4F8D-9125-E3D0338802BD}" type="pres">
      <dgm:prSet presAssocID="{05B94B0E-F88E-4560-B598-22199BA1C7F6}" presName="tx1" presStyleLbl="revTx" presStyleIdx="3" presStyleCnt="8"/>
      <dgm:spPr/>
    </dgm:pt>
    <dgm:pt modelId="{6A2368E9-FA58-4D76-9382-31B598BF805E}" type="pres">
      <dgm:prSet presAssocID="{05B94B0E-F88E-4560-B598-22199BA1C7F6}" presName="vert1" presStyleCnt="0"/>
      <dgm:spPr/>
    </dgm:pt>
    <dgm:pt modelId="{4893FE61-6806-4885-B0BD-AA30DBAD1A4D}" type="pres">
      <dgm:prSet presAssocID="{E4AC37C7-297E-488B-BBDE-D5AEE40C9A97}" presName="thickLine" presStyleLbl="alignNode1" presStyleIdx="4" presStyleCnt="8"/>
      <dgm:spPr/>
    </dgm:pt>
    <dgm:pt modelId="{B237DC4F-B0B0-4B5E-95C2-A6F9241880DB}" type="pres">
      <dgm:prSet presAssocID="{E4AC37C7-297E-488B-BBDE-D5AEE40C9A97}" presName="horz1" presStyleCnt="0"/>
      <dgm:spPr/>
    </dgm:pt>
    <dgm:pt modelId="{53D32511-4126-4E33-84BC-25150570BA7F}" type="pres">
      <dgm:prSet presAssocID="{E4AC37C7-297E-488B-BBDE-D5AEE40C9A97}" presName="tx1" presStyleLbl="revTx" presStyleIdx="4" presStyleCnt="8"/>
      <dgm:spPr/>
    </dgm:pt>
    <dgm:pt modelId="{E5A3D78D-040F-4DFE-94D1-DDC48F60A0C6}" type="pres">
      <dgm:prSet presAssocID="{E4AC37C7-297E-488B-BBDE-D5AEE40C9A97}" presName="vert1" presStyleCnt="0"/>
      <dgm:spPr/>
    </dgm:pt>
    <dgm:pt modelId="{70C6048A-61AC-4737-9A2D-C83CA30D8AE9}" type="pres">
      <dgm:prSet presAssocID="{5AE7EEC3-AEDB-450C-8B33-8CC90B6A8551}" presName="thickLine" presStyleLbl="alignNode1" presStyleIdx="5" presStyleCnt="8"/>
      <dgm:spPr/>
    </dgm:pt>
    <dgm:pt modelId="{0342A592-5705-4934-9B9C-D7F457526B9D}" type="pres">
      <dgm:prSet presAssocID="{5AE7EEC3-AEDB-450C-8B33-8CC90B6A8551}" presName="horz1" presStyleCnt="0"/>
      <dgm:spPr/>
    </dgm:pt>
    <dgm:pt modelId="{1249AAEC-F2A4-4188-ADCC-9B6D8701A1C7}" type="pres">
      <dgm:prSet presAssocID="{5AE7EEC3-AEDB-450C-8B33-8CC90B6A8551}" presName="tx1" presStyleLbl="revTx" presStyleIdx="5" presStyleCnt="8"/>
      <dgm:spPr/>
    </dgm:pt>
    <dgm:pt modelId="{A7F2314A-42AA-484A-B92B-77ED3A4FCA42}" type="pres">
      <dgm:prSet presAssocID="{5AE7EEC3-AEDB-450C-8B33-8CC90B6A8551}" presName="vert1" presStyleCnt="0"/>
      <dgm:spPr/>
    </dgm:pt>
    <dgm:pt modelId="{A235E22C-8993-43B1-8F28-CB197CCEE0CB}" type="pres">
      <dgm:prSet presAssocID="{F3440C86-FDB5-412C-8BB4-5793DE92AB77}" presName="thickLine" presStyleLbl="alignNode1" presStyleIdx="6" presStyleCnt="8"/>
      <dgm:spPr/>
    </dgm:pt>
    <dgm:pt modelId="{F4F334EC-4242-4F0F-AA8B-046DB2EE0FB8}" type="pres">
      <dgm:prSet presAssocID="{F3440C86-FDB5-412C-8BB4-5793DE92AB77}" presName="horz1" presStyleCnt="0"/>
      <dgm:spPr/>
    </dgm:pt>
    <dgm:pt modelId="{8A70AC4A-F401-4EED-8A85-5BDAA3FAA949}" type="pres">
      <dgm:prSet presAssocID="{F3440C86-FDB5-412C-8BB4-5793DE92AB77}" presName="tx1" presStyleLbl="revTx" presStyleIdx="6" presStyleCnt="8"/>
      <dgm:spPr/>
    </dgm:pt>
    <dgm:pt modelId="{03345D1D-3C48-48EE-9536-8E9266B01A7E}" type="pres">
      <dgm:prSet presAssocID="{F3440C86-FDB5-412C-8BB4-5793DE92AB77}" presName="vert1" presStyleCnt="0"/>
      <dgm:spPr/>
    </dgm:pt>
    <dgm:pt modelId="{D7B670C2-953F-499F-AEB8-4A79277CACFF}" type="pres">
      <dgm:prSet presAssocID="{69617D82-384D-4137-8BF5-8669E904F9E1}" presName="thickLine" presStyleLbl="alignNode1" presStyleIdx="7" presStyleCnt="8"/>
      <dgm:spPr/>
    </dgm:pt>
    <dgm:pt modelId="{9BB6722B-D87C-4470-AAE7-A2D2BD5F5986}" type="pres">
      <dgm:prSet presAssocID="{69617D82-384D-4137-8BF5-8669E904F9E1}" presName="horz1" presStyleCnt="0"/>
      <dgm:spPr/>
    </dgm:pt>
    <dgm:pt modelId="{1AF7A67D-1CF0-4EB0-8251-90AC74CE9C97}" type="pres">
      <dgm:prSet presAssocID="{69617D82-384D-4137-8BF5-8669E904F9E1}" presName="tx1" presStyleLbl="revTx" presStyleIdx="7" presStyleCnt="8"/>
      <dgm:spPr/>
    </dgm:pt>
    <dgm:pt modelId="{3D368A01-2C9D-43C8-BFD5-E7BCF775D0D4}" type="pres">
      <dgm:prSet presAssocID="{69617D82-384D-4137-8BF5-8669E904F9E1}" presName="vert1" presStyleCnt="0"/>
      <dgm:spPr/>
    </dgm:pt>
  </dgm:ptLst>
  <dgm:cxnLst>
    <dgm:cxn modelId="{7A0A7418-8D80-4D7C-82EB-D5BB0033C924}" type="presOf" srcId="{D3EFC940-8E2E-40CA-B10B-345D348C77AD}" destId="{887CB3DD-8919-4335-8E36-D461B1C5535A}" srcOrd="0" destOrd="0" presId="urn:microsoft.com/office/officeart/2008/layout/LinedList"/>
    <dgm:cxn modelId="{9B288E25-4269-458C-B7E5-84263401A495}" srcId="{66402F92-696F-431F-89A3-3570D2F41E80}" destId="{F3440C86-FDB5-412C-8BB4-5793DE92AB77}" srcOrd="6" destOrd="0" parTransId="{E1D85144-19A6-4534-94EA-31622EC887DB}" sibTransId="{2346B5C8-13F8-415C-AE7C-FE0295FCD6C7}"/>
    <dgm:cxn modelId="{3A108034-B0E3-4E0A-8918-887B6F60C7D2}" type="presOf" srcId="{05B94B0E-F88E-4560-B598-22199BA1C7F6}" destId="{D3AF5BC6-7725-4F8D-9125-E3D0338802BD}" srcOrd="0" destOrd="0" presId="urn:microsoft.com/office/officeart/2008/layout/LinedList"/>
    <dgm:cxn modelId="{78158235-750C-4DD0-9C25-FE57D8635285}" srcId="{66402F92-696F-431F-89A3-3570D2F41E80}" destId="{5AE7EEC3-AEDB-450C-8B33-8CC90B6A8551}" srcOrd="5" destOrd="0" parTransId="{75ACD257-F0DE-479E-8F4F-4221F6BA6C4D}" sibTransId="{BC6E704F-D5A1-49A5-96B7-13860A330A7B}"/>
    <dgm:cxn modelId="{CDC40E3E-303C-478A-BF45-F738AB2A2816}" type="presOf" srcId="{E4AC37C7-297E-488B-BBDE-D5AEE40C9A97}" destId="{53D32511-4126-4E33-84BC-25150570BA7F}" srcOrd="0" destOrd="0" presId="urn:microsoft.com/office/officeart/2008/layout/LinedList"/>
    <dgm:cxn modelId="{6029875E-01D1-453C-960D-A471222862E1}" type="presOf" srcId="{5AE7EEC3-AEDB-450C-8B33-8CC90B6A8551}" destId="{1249AAEC-F2A4-4188-ADCC-9B6D8701A1C7}" srcOrd="0" destOrd="0" presId="urn:microsoft.com/office/officeart/2008/layout/LinedList"/>
    <dgm:cxn modelId="{D08E4F43-1EB0-4B79-8440-374A3DD8A019}" type="presOf" srcId="{C30E1F87-C5ED-4588-BC44-2253A945A88B}" destId="{A893A42E-1B9B-4E38-8200-4FFE6D15CB5B}" srcOrd="0" destOrd="0" presId="urn:microsoft.com/office/officeart/2008/layout/LinedList"/>
    <dgm:cxn modelId="{8287CC48-3B15-4969-8016-C83E7CAE5BE6}" srcId="{66402F92-696F-431F-89A3-3570D2F41E80}" destId="{03BD1DFA-B752-43C4-BC97-8AD188EFE819}" srcOrd="2" destOrd="0" parTransId="{576B0697-E227-4950-9EA9-4974FD091A95}" sibTransId="{A9E2C9E8-3C7C-4402-AC36-7A55E14F27F9}"/>
    <dgm:cxn modelId="{FE688B92-C269-4B41-B242-6BECA7A05498}" srcId="{66402F92-696F-431F-89A3-3570D2F41E80}" destId="{E4AC37C7-297E-488B-BBDE-D5AEE40C9A97}" srcOrd="4" destOrd="0" parTransId="{5DAA47BC-007A-4B50-812A-12224D445FD1}" sibTransId="{6EB6C96B-CDAA-4606-942B-AEB4DE2458F7}"/>
    <dgm:cxn modelId="{8706F5A0-0EB6-44E7-9582-69EF4D4FD356}" srcId="{66402F92-696F-431F-89A3-3570D2F41E80}" destId="{69617D82-384D-4137-8BF5-8669E904F9E1}" srcOrd="7" destOrd="0" parTransId="{CD1032DB-8458-4A1A-9E1F-50B6C24AAC56}" sibTransId="{7C74EBA3-A75E-4F18-A3C6-6025C6318F58}"/>
    <dgm:cxn modelId="{C9557BC4-2DB0-4A8C-AA16-C8EFFFECCB99}" type="presOf" srcId="{03BD1DFA-B752-43C4-BC97-8AD188EFE819}" destId="{D2810C3F-E5B3-43B4-9AD9-9050A74D7DC4}" srcOrd="0" destOrd="0" presId="urn:microsoft.com/office/officeart/2008/layout/LinedList"/>
    <dgm:cxn modelId="{650E91D1-41C4-41AD-9547-40872D6303B1}" type="presOf" srcId="{F3440C86-FDB5-412C-8BB4-5793DE92AB77}" destId="{8A70AC4A-F401-4EED-8A85-5BDAA3FAA949}" srcOrd="0" destOrd="0" presId="urn:microsoft.com/office/officeart/2008/layout/LinedList"/>
    <dgm:cxn modelId="{4279B7D5-3837-441E-BA16-FF97EF5122EF}" type="presOf" srcId="{66402F92-696F-431F-89A3-3570D2F41E80}" destId="{1F0E9738-DC03-436F-8383-8987E3108EB1}" srcOrd="0" destOrd="0" presId="urn:microsoft.com/office/officeart/2008/layout/LinedList"/>
    <dgm:cxn modelId="{486FD7E3-66D2-4B5F-93F1-D5993A5EAD8E}" srcId="{66402F92-696F-431F-89A3-3570D2F41E80}" destId="{D3EFC940-8E2E-40CA-B10B-345D348C77AD}" srcOrd="0" destOrd="0" parTransId="{1F6ED8D7-6C63-49B2-99D0-549258DBC169}" sibTransId="{62E8A018-CF1C-4E25-BDC5-783F36D1E082}"/>
    <dgm:cxn modelId="{EE2153EF-3611-4BEF-9351-14CCD04A2A48}" type="presOf" srcId="{69617D82-384D-4137-8BF5-8669E904F9E1}" destId="{1AF7A67D-1CF0-4EB0-8251-90AC74CE9C97}" srcOrd="0" destOrd="0" presId="urn:microsoft.com/office/officeart/2008/layout/LinedList"/>
    <dgm:cxn modelId="{F845E3F9-DA6F-4A66-AE4F-092FD3178101}" srcId="{66402F92-696F-431F-89A3-3570D2F41E80}" destId="{05B94B0E-F88E-4560-B598-22199BA1C7F6}" srcOrd="3" destOrd="0" parTransId="{499EAE7C-BD87-4287-A7F1-B7359662C37B}" sibTransId="{57A595C6-6029-4113-940F-DECF2276476F}"/>
    <dgm:cxn modelId="{44FC99FB-6456-49C2-A90D-6FF09991C56D}" srcId="{66402F92-696F-431F-89A3-3570D2F41E80}" destId="{C30E1F87-C5ED-4588-BC44-2253A945A88B}" srcOrd="1" destOrd="0" parTransId="{B50FC54E-B9E4-41CE-B1CC-9D4441F28978}" sibTransId="{B33E373F-11FE-4E88-9967-36DE4A89DCF7}"/>
    <dgm:cxn modelId="{30F2221B-25C1-48AC-8AB3-B33C198617FC}" type="presParOf" srcId="{1F0E9738-DC03-436F-8383-8987E3108EB1}" destId="{138558CA-5A3E-4ED6-9726-6F579DC28123}" srcOrd="0" destOrd="0" presId="urn:microsoft.com/office/officeart/2008/layout/LinedList"/>
    <dgm:cxn modelId="{637B7E67-98C1-4D89-8B07-9F728A6F25F8}" type="presParOf" srcId="{1F0E9738-DC03-436F-8383-8987E3108EB1}" destId="{CFAF26AE-D5E3-4C7E-AC30-716CE3148D45}" srcOrd="1" destOrd="0" presId="urn:microsoft.com/office/officeart/2008/layout/LinedList"/>
    <dgm:cxn modelId="{B791916B-C2A6-45BC-ADAD-3D152257E733}" type="presParOf" srcId="{CFAF26AE-D5E3-4C7E-AC30-716CE3148D45}" destId="{887CB3DD-8919-4335-8E36-D461B1C5535A}" srcOrd="0" destOrd="0" presId="urn:microsoft.com/office/officeart/2008/layout/LinedList"/>
    <dgm:cxn modelId="{982F7B86-0D9B-4929-8772-3F1A2D8020A3}" type="presParOf" srcId="{CFAF26AE-D5E3-4C7E-AC30-716CE3148D45}" destId="{C9359BDD-63FE-4C00-9462-95BA9ED3E089}" srcOrd="1" destOrd="0" presId="urn:microsoft.com/office/officeart/2008/layout/LinedList"/>
    <dgm:cxn modelId="{0AD8B646-2DD3-4781-B5D1-B146ADDCCDC8}" type="presParOf" srcId="{1F0E9738-DC03-436F-8383-8987E3108EB1}" destId="{7178C7C0-D493-497C-B119-E4677A20F201}" srcOrd="2" destOrd="0" presId="urn:microsoft.com/office/officeart/2008/layout/LinedList"/>
    <dgm:cxn modelId="{7C1F5B83-5E3A-4975-8FBA-8C6C51983B24}" type="presParOf" srcId="{1F0E9738-DC03-436F-8383-8987E3108EB1}" destId="{0660EDD4-2DC1-435F-9152-AC684CF5AAB9}" srcOrd="3" destOrd="0" presId="urn:microsoft.com/office/officeart/2008/layout/LinedList"/>
    <dgm:cxn modelId="{8F7A0F37-6D86-4948-B6B2-951BEF1017AC}" type="presParOf" srcId="{0660EDD4-2DC1-435F-9152-AC684CF5AAB9}" destId="{A893A42E-1B9B-4E38-8200-4FFE6D15CB5B}" srcOrd="0" destOrd="0" presId="urn:microsoft.com/office/officeart/2008/layout/LinedList"/>
    <dgm:cxn modelId="{54D89CDB-C8F2-4647-9F47-43BD001EA2BB}" type="presParOf" srcId="{0660EDD4-2DC1-435F-9152-AC684CF5AAB9}" destId="{85F1AC99-52B2-4975-84C2-6CCF32B42022}" srcOrd="1" destOrd="0" presId="urn:microsoft.com/office/officeart/2008/layout/LinedList"/>
    <dgm:cxn modelId="{28E18A8B-1522-444B-915E-9856BD853CD8}" type="presParOf" srcId="{1F0E9738-DC03-436F-8383-8987E3108EB1}" destId="{8C8A1A23-173B-48DE-820F-694B394A4B05}" srcOrd="4" destOrd="0" presId="urn:microsoft.com/office/officeart/2008/layout/LinedList"/>
    <dgm:cxn modelId="{09C4C9D1-9879-499D-8C37-2BE8C41B76A7}" type="presParOf" srcId="{1F0E9738-DC03-436F-8383-8987E3108EB1}" destId="{CA06A244-3BC1-499E-A693-E438FF6AD0CF}" srcOrd="5" destOrd="0" presId="urn:microsoft.com/office/officeart/2008/layout/LinedList"/>
    <dgm:cxn modelId="{DE6143B5-AE37-4971-AC30-A716C43BD4D2}" type="presParOf" srcId="{CA06A244-3BC1-499E-A693-E438FF6AD0CF}" destId="{D2810C3F-E5B3-43B4-9AD9-9050A74D7DC4}" srcOrd="0" destOrd="0" presId="urn:microsoft.com/office/officeart/2008/layout/LinedList"/>
    <dgm:cxn modelId="{1FED5564-310F-4267-AA8E-393BB7E005A5}" type="presParOf" srcId="{CA06A244-3BC1-499E-A693-E438FF6AD0CF}" destId="{C2FA5B42-F6CD-43CD-A753-24DC947C7512}" srcOrd="1" destOrd="0" presId="urn:microsoft.com/office/officeart/2008/layout/LinedList"/>
    <dgm:cxn modelId="{1F705A19-EFBA-4C7F-ABD6-45163FA6FE26}" type="presParOf" srcId="{1F0E9738-DC03-436F-8383-8987E3108EB1}" destId="{3F110D21-7018-4EF4-9344-E8F47351A6D8}" srcOrd="6" destOrd="0" presId="urn:microsoft.com/office/officeart/2008/layout/LinedList"/>
    <dgm:cxn modelId="{2CCCC68F-34A3-423E-B80D-D2E3E3D4BB97}" type="presParOf" srcId="{1F0E9738-DC03-436F-8383-8987E3108EB1}" destId="{5C34903D-92D4-4424-8957-83C10D6BB8CD}" srcOrd="7" destOrd="0" presId="urn:microsoft.com/office/officeart/2008/layout/LinedList"/>
    <dgm:cxn modelId="{5D5A3F1C-FD24-4171-BCE2-574818946092}" type="presParOf" srcId="{5C34903D-92D4-4424-8957-83C10D6BB8CD}" destId="{D3AF5BC6-7725-4F8D-9125-E3D0338802BD}" srcOrd="0" destOrd="0" presId="urn:microsoft.com/office/officeart/2008/layout/LinedList"/>
    <dgm:cxn modelId="{1711E0CB-8F7F-4F7E-842E-5F9C61C8C860}" type="presParOf" srcId="{5C34903D-92D4-4424-8957-83C10D6BB8CD}" destId="{6A2368E9-FA58-4D76-9382-31B598BF805E}" srcOrd="1" destOrd="0" presId="urn:microsoft.com/office/officeart/2008/layout/LinedList"/>
    <dgm:cxn modelId="{9BCF56A9-6D97-424D-83EA-FD0194EF4701}" type="presParOf" srcId="{1F0E9738-DC03-436F-8383-8987E3108EB1}" destId="{4893FE61-6806-4885-B0BD-AA30DBAD1A4D}" srcOrd="8" destOrd="0" presId="urn:microsoft.com/office/officeart/2008/layout/LinedList"/>
    <dgm:cxn modelId="{D168F145-4168-4459-8520-EDCD62903B97}" type="presParOf" srcId="{1F0E9738-DC03-436F-8383-8987E3108EB1}" destId="{B237DC4F-B0B0-4B5E-95C2-A6F9241880DB}" srcOrd="9" destOrd="0" presId="urn:microsoft.com/office/officeart/2008/layout/LinedList"/>
    <dgm:cxn modelId="{6ECF91EF-D079-48A5-B30B-3E75F1A8327E}" type="presParOf" srcId="{B237DC4F-B0B0-4B5E-95C2-A6F9241880DB}" destId="{53D32511-4126-4E33-84BC-25150570BA7F}" srcOrd="0" destOrd="0" presId="urn:microsoft.com/office/officeart/2008/layout/LinedList"/>
    <dgm:cxn modelId="{0DABFE8F-88CA-4B34-BB05-F0E0F6DFD411}" type="presParOf" srcId="{B237DC4F-B0B0-4B5E-95C2-A6F9241880DB}" destId="{E5A3D78D-040F-4DFE-94D1-DDC48F60A0C6}" srcOrd="1" destOrd="0" presId="urn:microsoft.com/office/officeart/2008/layout/LinedList"/>
    <dgm:cxn modelId="{4C45E2E4-4B9A-4EEE-A4FB-3D440B61BE65}" type="presParOf" srcId="{1F0E9738-DC03-436F-8383-8987E3108EB1}" destId="{70C6048A-61AC-4737-9A2D-C83CA30D8AE9}" srcOrd="10" destOrd="0" presId="urn:microsoft.com/office/officeart/2008/layout/LinedList"/>
    <dgm:cxn modelId="{8E3D8853-C0D7-477C-92F8-E67CFD51A753}" type="presParOf" srcId="{1F0E9738-DC03-436F-8383-8987E3108EB1}" destId="{0342A592-5705-4934-9B9C-D7F457526B9D}" srcOrd="11" destOrd="0" presId="urn:microsoft.com/office/officeart/2008/layout/LinedList"/>
    <dgm:cxn modelId="{48B655D0-36F0-41F2-AE34-C4FDDCC1554E}" type="presParOf" srcId="{0342A592-5705-4934-9B9C-D7F457526B9D}" destId="{1249AAEC-F2A4-4188-ADCC-9B6D8701A1C7}" srcOrd="0" destOrd="0" presId="urn:microsoft.com/office/officeart/2008/layout/LinedList"/>
    <dgm:cxn modelId="{98350E37-F748-40DF-938A-9D19861DACA0}" type="presParOf" srcId="{0342A592-5705-4934-9B9C-D7F457526B9D}" destId="{A7F2314A-42AA-484A-B92B-77ED3A4FCA42}" srcOrd="1" destOrd="0" presId="urn:microsoft.com/office/officeart/2008/layout/LinedList"/>
    <dgm:cxn modelId="{0320C335-481B-4933-A2AE-904E887C3318}" type="presParOf" srcId="{1F0E9738-DC03-436F-8383-8987E3108EB1}" destId="{A235E22C-8993-43B1-8F28-CB197CCEE0CB}" srcOrd="12" destOrd="0" presId="urn:microsoft.com/office/officeart/2008/layout/LinedList"/>
    <dgm:cxn modelId="{CB595214-7AAB-4CF7-ACF2-349C23C8D45F}" type="presParOf" srcId="{1F0E9738-DC03-436F-8383-8987E3108EB1}" destId="{F4F334EC-4242-4F0F-AA8B-046DB2EE0FB8}" srcOrd="13" destOrd="0" presId="urn:microsoft.com/office/officeart/2008/layout/LinedList"/>
    <dgm:cxn modelId="{1BDC3FCB-6100-4E67-91C5-5C5435BAE75A}" type="presParOf" srcId="{F4F334EC-4242-4F0F-AA8B-046DB2EE0FB8}" destId="{8A70AC4A-F401-4EED-8A85-5BDAA3FAA949}" srcOrd="0" destOrd="0" presId="urn:microsoft.com/office/officeart/2008/layout/LinedList"/>
    <dgm:cxn modelId="{88014AC0-D06E-4B56-AD8A-296EB6962C05}" type="presParOf" srcId="{F4F334EC-4242-4F0F-AA8B-046DB2EE0FB8}" destId="{03345D1D-3C48-48EE-9536-8E9266B01A7E}" srcOrd="1" destOrd="0" presId="urn:microsoft.com/office/officeart/2008/layout/LinedList"/>
    <dgm:cxn modelId="{F7008685-3B84-4AB1-99AA-4E28B07F2DF1}" type="presParOf" srcId="{1F0E9738-DC03-436F-8383-8987E3108EB1}" destId="{D7B670C2-953F-499F-AEB8-4A79277CACFF}" srcOrd="14" destOrd="0" presId="urn:microsoft.com/office/officeart/2008/layout/LinedList"/>
    <dgm:cxn modelId="{F0038FA0-45CE-4FB6-9AA1-2B844A98E03F}" type="presParOf" srcId="{1F0E9738-DC03-436F-8383-8987E3108EB1}" destId="{9BB6722B-D87C-4470-AAE7-A2D2BD5F5986}" srcOrd="15" destOrd="0" presId="urn:microsoft.com/office/officeart/2008/layout/LinedList"/>
    <dgm:cxn modelId="{0F9F1B9F-87F6-4918-AD84-4DA7072C3B1E}" type="presParOf" srcId="{9BB6722B-D87C-4470-AAE7-A2D2BD5F5986}" destId="{1AF7A67D-1CF0-4EB0-8251-90AC74CE9C97}" srcOrd="0" destOrd="0" presId="urn:microsoft.com/office/officeart/2008/layout/LinedList"/>
    <dgm:cxn modelId="{2F63386F-9305-47CD-A3DC-C122C88F6675}" type="presParOf" srcId="{9BB6722B-D87C-4470-AAE7-A2D2BD5F5986}" destId="{3D368A01-2C9D-43C8-BFD5-E7BCF775D0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558CA-5A3E-4ED6-9726-6F579DC28123}">
      <dsp:nvSpPr>
        <dsp:cNvPr id="0" name=""/>
        <dsp:cNvSpPr/>
      </dsp:nvSpPr>
      <dsp:spPr>
        <a:xfrm>
          <a:off x="0" y="0"/>
          <a:ext cx="265747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CB3DD-8919-4335-8E36-D461B1C5535A}">
      <dsp:nvSpPr>
        <dsp:cNvPr id="0" name=""/>
        <dsp:cNvSpPr/>
      </dsp:nvSpPr>
      <dsp:spPr>
        <a:xfrm>
          <a:off x="0" y="0"/>
          <a:ext cx="2657477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Company Background</a:t>
          </a:r>
        </a:p>
      </dsp:txBody>
      <dsp:txXfrm>
        <a:off x="0" y="0"/>
        <a:ext cx="2657477" cy="581024"/>
      </dsp:txXfrm>
    </dsp:sp>
    <dsp:sp modelId="{7178C7C0-D493-497C-B119-E4677A20F201}">
      <dsp:nvSpPr>
        <dsp:cNvPr id="0" name=""/>
        <dsp:cNvSpPr/>
      </dsp:nvSpPr>
      <dsp:spPr>
        <a:xfrm>
          <a:off x="0" y="581025"/>
          <a:ext cx="265747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3A42E-1B9B-4E38-8200-4FFE6D15CB5B}">
      <dsp:nvSpPr>
        <dsp:cNvPr id="0" name=""/>
        <dsp:cNvSpPr/>
      </dsp:nvSpPr>
      <dsp:spPr>
        <a:xfrm>
          <a:off x="0" y="581024"/>
          <a:ext cx="2657477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 Background</a:t>
          </a:r>
          <a:br>
            <a:rPr lang="en-US" sz="1800" kern="1200" dirty="0"/>
          </a:br>
          <a:r>
            <a:rPr lang="en-US" sz="1800" kern="1200" dirty="0"/>
            <a:t>Projects</a:t>
          </a:r>
        </a:p>
      </dsp:txBody>
      <dsp:txXfrm>
        <a:off x="0" y="581024"/>
        <a:ext cx="2657477" cy="581024"/>
      </dsp:txXfrm>
    </dsp:sp>
    <dsp:sp modelId="{F5513D95-E8D5-42C7-A91C-FB19D241D98E}">
      <dsp:nvSpPr>
        <dsp:cNvPr id="0" name=""/>
        <dsp:cNvSpPr/>
      </dsp:nvSpPr>
      <dsp:spPr>
        <a:xfrm>
          <a:off x="0" y="1162050"/>
          <a:ext cx="265747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44F71-3B8C-4176-B94A-39B74175867F}">
      <dsp:nvSpPr>
        <dsp:cNvPr id="0" name=""/>
        <dsp:cNvSpPr/>
      </dsp:nvSpPr>
      <dsp:spPr>
        <a:xfrm>
          <a:off x="0" y="1162049"/>
          <a:ext cx="2657477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Implementation</a:t>
          </a:r>
        </a:p>
      </dsp:txBody>
      <dsp:txXfrm>
        <a:off x="0" y="1162049"/>
        <a:ext cx="2657477" cy="581024"/>
      </dsp:txXfrm>
    </dsp:sp>
    <dsp:sp modelId="{5B22135F-AFF3-4CE3-8EEE-6E97D9504F86}">
      <dsp:nvSpPr>
        <dsp:cNvPr id="0" name=""/>
        <dsp:cNvSpPr/>
      </dsp:nvSpPr>
      <dsp:spPr>
        <a:xfrm>
          <a:off x="0" y="1743074"/>
          <a:ext cx="265747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8BD03-F340-4078-961E-1835765B4BCF}">
      <dsp:nvSpPr>
        <dsp:cNvPr id="0" name=""/>
        <dsp:cNvSpPr/>
      </dsp:nvSpPr>
      <dsp:spPr>
        <a:xfrm>
          <a:off x="0" y="1743074"/>
          <a:ext cx="2657477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Challenges</a:t>
          </a:r>
          <a:endParaRPr lang="en-US" sz="1800" kern="1200" dirty="0"/>
        </a:p>
      </dsp:txBody>
      <dsp:txXfrm>
        <a:off x="0" y="1743074"/>
        <a:ext cx="2657477" cy="581024"/>
      </dsp:txXfrm>
    </dsp:sp>
    <dsp:sp modelId="{8C8A1A23-173B-48DE-820F-694B394A4B05}">
      <dsp:nvSpPr>
        <dsp:cNvPr id="0" name=""/>
        <dsp:cNvSpPr/>
      </dsp:nvSpPr>
      <dsp:spPr>
        <a:xfrm>
          <a:off x="0" y="2324100"/>
          <a:ext cx="265747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10C3F-E5B3-43B4-9AD9-9050A74D7DC4}">
      <dsp:nvSpPr>
        <dsp:cNvPr id="0" name=""/>
        <dsp:cNvSpPr/>
      </dsp:nvSpPr>
      <dsp:spPr>
        <a:xfrm>
          <a:off x="0" y="2324099"/>
          <a:ext cx="2657477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Job/Technical Skills</a:t>
          </a:r>
        </a:p>
      </dsp:txBody>
      <dsp:txXfrm>
        <a:off x="0" y="2324099"/>
        <a:ext cx="2657477" cy="581024"/>
      </dsp:txXfrm>
    </dsp:sp>
    <dsp:sp modelId="{4893FE61-6806-4885-B0BD-AA30DBAD1A4D}">
      <dsp:nvSpPr>
        <dsp:cNvPr id="0" name=""/>
        <dsp:cNvSpPr/>
      </dsp:nvSpPr>
      <dsp:spPr>
        <a:xfrm>
          <a:off x="0" y="2905124"/>
          <a:ext cx="265747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32511-4126-4E33-84BC-25150570BA7F}">
      <dsp:nvSpPr>
        <dsp:cNvPr id="0" name=""/>
        <dsp:cNvSpPr/>
      </dsp:nvSpPr>
      <dsp:spPr>
        <a:xfrm>
          <a:off x="0" y="2905124"/>
          <a:ext cx="2657477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Workplace Diversity</a:t>
          </a:r>
        </a:p>
      </dsp:txBody>
      <dsp:txXfrm>
        <a:off x="0" y="2905124"/>
        <a:ext cx="2657477" cy="581024"/>
      </dsp:txXfrm>
    </dsp:sp>
    <dsp:sp modelId="{FF1C82F5-DC19-4CA3-B17B-0325E0B9FD06}">
      <dsp:nvSpPr>
        <dsp:cNvPr id="0" name=""/>
        <dsp:cNvSpPr/>
      </dsp:nvSpPr>
      <dsp:spPr>
        <a:xfrm>
          <a:off x="0" y="3486149"/>
          <a:ext cx="265747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CC45F-17DC-491C-8889-5455F8A84868}">
      <dsp:nvSpPr>
        <dsp:cNvPr id="0" name=""/>
        <dsp:cNvSpPr/>
      </dsp:nvSpPr>
      <dsp:spPr>
        <a:xfrm>
          <a:off x="0" y="3486150"/>
          <a:ext cx="2657477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</a:t>
          </a:r>
        </a:p>
      </dsp:txBody>
      <dsp:txXfrm>
        <a:off x="0" y="3486150"/>
        <a:ext cx="2657477" cy="581024"/>
      </dsp:txXfrm>
    </dsp:sp>
    <dsp:sp modelId="{70C6048A-61AC-4737-9A2D-C83CA30D8AE9}">
      <dsp:nvSpPr>
        <dsp:cNvPr id="0" name=""/>
        <dsp:cNvSpPr/>
      </dsp:nvSpPr>
      <dsp:spPr>
        <a:xfrm>
          <a:off x="0" y="4067175"/>
          <a:ext cx="2657477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9AAEC-F2A4-4188-ADCC-9B6D8701A1C7}">
      <dsp:nvSpPr>
        <dsp:cNvPr id="0" name=""/>
        <dsp:cNvSpPr/>
      </dsp:nvSpPr>
      <dsp:spPr>
        <a:xfrm>
          <a:off x="0" y="4067175"/>
          <a:ext cx="2657477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4067175"/>
        <a:ext cx="2657477" cy="5810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558CA-5A3E-4ED6-9726-6F579DC28123}">
      <dsp:nvSpPr>
        <dsp:cNvPr id="0" name=""/>
        <dsp:cNvSpPr/>
      </dsp:nvSpPr>
      <dsp:spPr>
        <a:xfrm>
          <a:off x="0" y="0"/>
          <a:ext cx="371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CB3DD-8919-4335-8E36-D461B1C5535A}">
      <dsp:nvSpPr>
        <dsp:cNvPr id="0" name=""/>
        <dsp:cNvSpPr/>
      </dsp:nvSpPr>
      <dsp:spPr>
        <a:xfrm>
          <a:off x="0" y="0"/>
          <a:ext cx="371476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</a:p>
      </dsp:txBody>
      <dsp:txXfrm>
        <a:off x="0" y="0"/>
        <a:ext cx="371476" cy="581024"/>
      </dsp:txXfrm>
    </dsp:sp>
    <dsp:sp modelId="{7178C7C0-D493-497C-B119-E4677A20F201}">
      <dsp:nvSpPr>
        <dsp:cNvPr id="0" name=""/>
        <dsp:cNvSpPr/>
      </dsp:nvSpPr>
      <dsp:spPr>
        <a:xfrm>
          <a:off x="0" y="581025"/>
          <a:ext cx="371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3A42E-1B9B-4E38-8200-4FFE6D15CB5B}">
      <dsp:nvSpPr>
        <dsp:cNvPr id="0" name=""/>
        <dsp:cNvSpPr/>
      </dsp:nvSpPr>
      <dsp:spPr>
        <a:xfrm>
          <a:off x="0" y="581024"/>
          <a:ext cx="371476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</dsp:txBody>
      <dsp:txXfrm>
        <a:off x="0" y="581024"/>
        <a:ext cx="371476" cy="581024"/>
      </dsp:txXfrm>
    </dsp:sp>
    <dsp:sp modelId="{8C8A1A23-173B-48DE-820F-694B394A4B05}">
      <dsp:nvSpPr>
        <dsp:cNvPr id="0" name=""/>
        <dsp:cNvSpPr/>
      </dsp:nvSpPr>
      <dsp:spPr>
        <a:xfrm>
          <a:off x="0" y="1162050"/>
          <a:ext cx="371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10C3F-E5B3-43B4-9AD9-9050A74D7DC4}">
      <dsp:nvSpPr>
        <dsp:cNvPr id="0" name=""/>
        <dsp:cNvSpPr/>
      </dsp:nvSpPr>
      <dsp:spPr>
        <a:xfrm>
          <a:off x="0" y="1162049"/>
          <a:ext cx="371476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</a:t>
          </a:r>
        </a:p>
      </dsp:txBody>
      <dsp:txXfrm>
        <a:off x="0" y="1162049"/>
        <a:ext cx="371476" cy="581024"/>
      </dsp:txXfrm>
    </dsp:sp>
    <dsp:sp modelId="{3F110D21-7018-4EF4-9344-E8F47351A6D8}">
      <dsp:nvSpPr>
        <dsp:cNvPr id="0" name=""/>
        <dsp:cNvSpPr/>
      </dsp:nvSpPr>
      <dsp:spPr>
        <a:xfrm>
          <a:off x="0" y="1743074"/>
          <a:ext cx="371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F5BC6-7725-4F8D-9125-E3D0338802BD}">
      <dsp:nvSpPr>
        <dsp:cNvPr id="0" name=""/>
        <dsp:cNvSpPr/>
      </dsp:nvSpPr>
      <dsp:spPr>
        <a:xfrm>
          <a:off x="0" y="1743074"/>
          <a:ext cx="371476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</a:t>
          </a:r>
        </a:p>
      </dsp:txBody>
      <dsp:txXfrm>
        <a:off x="0" y="1743074"/>
        <a:ext cx="371476" cy="581024"/>
      </dsp:txXfrm>
    </dsp:sp>
    <dsp:sp modelId="{4893FE61-6806-4885-B0BD-AA30DBAD1A4D}">
      <dsp:nvSpPr>
        <dsp:cNvPr id="0" name=""/>
        <dsp:cNvSpPr/>
      </dsp:nvSpPr>
      <dsp:spPr>
        <a:xfrm>
          <a:off x="0" y="2324100"/>
          <a:ext cx="371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32511-4126-4E33-84BC-25150570BA7F}">
      <dsp:nvSpPr>
        <dsp:cNvPr id="0" name=""/>
        <dsp:cNvSpPr/>
      </dsp:nvSpPr>
      <dsp:spPr>
        <a:xfrm>
          <a:off x="0" y="2324099"/>
          <a:ext cx="371476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54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</a:t>
          </a:r>
        </a:p>
      </dsp:txBody>
      <dsp:txXfrm>
        <a:off x="0" y="2324099"/>
        <a:ext cx="371476" cy="581024"/>
      </dsp:txXfrm>
    </dsp:sp>
    <dsp:sp modelId="{70C6048A-61AC-4737-9A2D-C83CA30D8AE9}">
      <dsp:nvSpPr>
        <dsp:cNvPr id="0" name=""/>
        <dsp:cNvSpPr/>
      </dsp:nvSpPr>
      <dsp:spPr>
        <a:xfrm>
          <a:off x="0" y="2905124"/>
          <a:ext cx="371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9AAEC-F2A4-4188-ADCC-9B6D8701A1C7}">
      <dsp:nvSpPr>
        <dsp:cNvPr id="0" name=""/>
        <dsp:cNvSpPr/>
      </dsp:nvSpPr>
      <dsp:spPr>
        <a:xfrm>
          <a:off x="0" y="2905124"/>
          <a:ext cx="371476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</a:t>
          </a:r>
        </a:p>
      </dsp:txBody>
      <dsp:txXfrm>
        <a:off x="0" y="2905124"/>
        <a:ext cx="371476" cy="581024"/>
      </dsp:txXfrm>
    </dsp:sp>
    <dsp:sp modelId="{A235E22C-8993-43B1-8F28-CB197CCEE0CB}">
      <dsp:nvSpPr>
        <dsp:cNvPr id="0" name=""/>
        <dsp:cNvSpPr/>
      </dsp:nvSpPr>
      <dsp:spPr>
        <a:xfrm>
          <a:off x="0" y="3486149"/>
          <a:ext cx="371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0AC4A-F401-4EED-8A85-5BDAA3FAA949}">
      <dsp:nvSpPr>
        <dsp:cNvPr id="0" name=""/>
        <dsp:cNvSpPr/>
      </dsp:nvSpPr>
      <dsp:spPr>
        <a:xfrm>
          <a:off x="0" y="3486150"/>
          <a:ext cx="371476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7</a:t>
          </a:r>
        </a:p>
      </dsp:txBody>
      <dsp:txXfrm>
        <a:off x="0" y="3486150"/>
        <a:ext cx="371476" cy="581024"/>
      </dsp:txXfrm>
    </dsp:sp>
    <dsp:sp modelId="{D7B670C2-953F-499F-AEB8-4A79277CACFF}">
      <dsp:nvSpPr>
        <dsp:cNvPr id="0" name=""/>
        <dsp:cNvSpPr/>
      </dsp:nvSpPr>
      <dsp:spPr>
        <a:xfrm>
          <a:off x="0" y="4067175"/>
          <a:ext cx="371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7A67D-1CF0-4EB0-8251-90AC74CE9C97}">
      <dsp:nvSpPr>
        <dsp:cNvPr id="0" name=""/>
        <dsp:cNvSpPr/>
      </dsp:nvSpPr>
      <dsp:spPr>
        <a:xfrm>
          <a:off x="0" y="4067175"/>
          <a:ext cx="371476" cy="581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4067175"/>
        <a:ext cx="371476" cy="581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75CCA-488E-4AC0-B3A9-8E2BFE5724A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9DDA7-DCBD-4E2F-824E-96F7190D3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6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2D670-4F22-3335-3B5D-38A036AD8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1B8EC-D7D5-4834-FC20-8D49FEA71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C0750-AC20-0E7D-7A33-B14B033AF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B4483-2040-D406-49E6-6A4F269D7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91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DC49-FC8A-6053-52F5-89B69ECDA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65098A-1303-C190-5123-7D0B2B75E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AD9BE-D095-83D1-B8DE-AB70674D0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C39E-78DE-50DB-C2B1-701D8E796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64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42A7-0D8A-C6DF-BC2B-1335D2376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182F59-ECF2-256C-CA6D-AC257E07D0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20680-163B-3A35-1520-1426A1D03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711A-43CE-0B9D-3988-28DF3E2A9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8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DF7AA-302B-7F71-AF4D-4779D7E00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AE396-51C7-5FA0-92BD-17D9617F4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2EF4A-A4A7-7D01-0617-7FC5883E3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1BE22-BC9A-0260-EFC6-F0B9F5274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07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95304-67F7-1BA7-A15A-E8D647899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73A58C-98E2-BF1D-53FE-E03A15E1A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46DDC-BE5D-AFDE-68B4-82C011F93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08664-6BFD-3944-2ED8-5EA8EB788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34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64A49-D010-CF4D-A57B-1126487BA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CAFD6-CE8C-0CE4-F517-0A84E121C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51389-C35F-6AB2-3562-B38EEB8E3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90E06-3E12-3325-2BE5-A43794A13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69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381C0-8D8C-7F29-B24C-327040C65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EFD4E-C1C0-0D3D-D78F-88DCD7D77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D41D5-D872-8DAC-F468-EC8B4ECF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25348-4764-478B-4310-3A7DDC6AF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00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C915E-71FA-5DAF-CF8C-40B4DF015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62168-D8B2-17F2-5059-61CD3C43A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E90CC-59FB-BE72-016C-21F701DCC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DF4F6-B622-09BD-8D30-1217B1C09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18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D3A71-2D98-D0AE-15E4-77C02775A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9AAE91-0B65-F4E0-F496-CDB52FB41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D7EB1-A381-2654-E3A4-B494B0667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0108A-FD44-0C1C-D3BE-7277938FA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083C0-58B8-2FEE-7E6C-307697BC0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6EA9C-272A-A0EC-D0E9-288B4B6F3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1FCBD-A767-6B14-0D23-79ADF0951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229A6-5ECD-1DFC-0D65-1DDDA068C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9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84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6B757-E92A-1630-50A3-33285C31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45EC6-3B17-A4C8-F2BC-D694669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A3CAD-A794-BCEF-B3B1-48ADEF93F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AA549-4B5C-C924-5D32-CD650F43E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61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34613-FF45-52A9-48F7-27E89E009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80611-2C77-8D9F-9131-5E5D207A1E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EA260-FF6B-8549-AB22-90D120205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236CA-795C-10C7-D612-D74C4C3CA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6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C99A-D2D5-7ECE-747E-2618F9D3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CA47A-0FED-DF66-7631-E2B29605B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71B25-C0FD-0286-51C9-9FB8BBFF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0F1BB-80C9-7BF4-3FF6-8A7F4F0E4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53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E4B7-F977-F02B-70C7-E829F62F8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1579F-6C73-00C8-FC80-6BDFDBA66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2302C-B3BB-B9D7-AF3C-865F12E47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AB820-C037-012D-A6AA-1D7DC6D5C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95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2550-1947-375B-0974-17FD94D3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44ED-36B4-72A8-6A34-D78E8CA23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B899C-FB78-A3C3-4ADE-21EE89395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7F383-0018-2970-66E4-DB61968FE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48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662C-6FAB-5533-37A3-660568F45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47F01-6C98-652A-E214-F8C3DDADD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E07C3-B0B3-F16B-8B57-4018EA2E9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CEEAD-B644-CF3C-B39F-A71ABB757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83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D96F-BC3B-E5B4-2C83-DFE54530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1AC393-3CC8-BCA7-8968-E2B61AF72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BD3E7-E105-E0AC-2915-46CCBFDEE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B02F3-F897-BFDA-DF4C-DE2F5C12A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35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0C3C-F4DA-93C3-2371-E7E50B4C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50970-4898-7634-BD89-D2661EAF8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CC333-3ACF-ED0E-77F1-9250935F4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EF551-B39E-008B-9082-03F1D13A7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92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7439-DBDD-D6B9-E5BC-C691F7F6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A70295-E7AD-B2DC-CEEB-ED3401549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4BB50-7624-EE82-0DA4-850448B04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528E6-5EC6-A999-1541-A9C04790F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98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CECE7-F862-CBDD-4F30-548FAD4A6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31AF4-87F8-F0C7-2200-852B67BD8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8E831-B705-A53D-1D36-8115E3C16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0EDF1-7667-2606-EE64-EEA9CB32F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46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E577-02B2-1107-2026-D1B8FDDA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0AFFC-3AEA-8851-91D4-B267AB623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79784-46C7-DA50-8051-690C0BF1B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22DC3-42F5-0185-43A5-A31C29030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38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6C5B-1999-74DB-C3A2-EA5097EE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57299-BDEF-3A7A-867D-3ECF2A81D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A3C21-896B-2BFB-8FCB-C8B29CFCE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1EC10-6942-C21A-D25E-BC3B66770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21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72B29-0CD3-6108-050E-718211D7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C79E7-1D97-A719-C42F-8B15E0303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2FED8-9E1D-ED41-5B64-40DA40640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42899-B71F-F188-CF82-1A16E9480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12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020F8-DB17-5694-885F-DFA9CDA0A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3AA7B-07EF-EABB-9852-9EBDCA5D6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AC92A-6B9C-F2C0-349D-68D48FF9B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4A3A0-F171-DF98-9EC8-5F9FC445A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26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81BA9-048C-67C8-43BB-071965735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20764-86EA-136E-D2EC-3BEAB6479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11A579-3953-AACD-2601-75BFC9698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2807-54A5-3EB8-39CE-CC0878A88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47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A28E0-2AF1-7DBF-9870-339643047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D0346-CED9-984B-A00D-085F3B991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D1873-A238-126F-B309-6C886082A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C55D8-DCC9-7025-3114-0EF251620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1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23FBF-1D52-F24B-398E-21031723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BAE99-AD2C-E799-675B-C7157504D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CCD5F-D737-E7C6-1C08-C2FD2D70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329AF-0524-F75D-4D39-35A122F33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49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A1CB-B7BC-2F89-E2AC-3AD9CB17C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A1700E-3C15-ADAC-594A-0C978F28B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9663F-FC6C-CF6F-374B-2436C8D39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32B75-91FF-2D3F-F8CC-CB7BCA7B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8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684C5-E311-6E12-7A5C-B411D2757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3EDB5-6346-30DE-7A4A-00E142CD3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898C2-5011-88C6-9889-B3756C57E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44C05-3A92-60E0-4724-5B1D1B4E1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5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C84DF-BE4F-F098-56BD-B28C2048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836A0-586C-B95A-D423-2BB0FFB86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1038D-3C10-FCA1-4CD3-5AA01BBC8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2CDA-4084-8345-AF7F-C08916D24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52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3E5C-DBED-8C5A-EB06-89E65FE2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423C2-7EF1-7378-341E-1DF68D24B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68A51-5EEA-C606-6CDE-63CBC6377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9652B-5AAE-C9A7-8C07-C8EC6169C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88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5EFC8-564F-7C4D-3BA2-C421B5E9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60238-03A4-F4F3-557D-41E8F477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4B6EA8-FABC-4327-66AF-52CDCC990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A043E-80BD-83BE-2D17-F253C5787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21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84F8-BEA2-5A3D-513E-2EBDF0BB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D2531-9E43-5422-DC0E-8D240AEAC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53B54-C437-4BD8-E54B-34C104F8C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D8E01-9BC0-BA25-9A0A-A9FC27C72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06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A6AB2-D0C1-5475-7E07-07862554B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E81EC-023F-0275-EE9C-9E62D6560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E6048D-6BAA-A057-448C-8D5B050E3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CFC98-C0A9-AD46-73C3-F1E1C74EE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290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30949-1BB0-48F3-CF8B-6E928D6E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D76990-022A-7E0F-C592-926D88F90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5B8D8-81EE-8E49-14B6-BA94B9010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0B74-113F-DC4B-AA09-553FC4EEB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44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E08ED-B09B-89D3-D9A2-83FE22A1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B851B-7AEE-E332-D233-866BF10F8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CDD31-AAE6-695D-F3A2-4157D5492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CA3EF-B5B5-67F2-BAA7-C427C5E91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94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1B8A8-9B2C-8F49-277C-56781340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48CD79-5E70-247E-A433-7B9362DAF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94A6F-9CDA-B3BE-FEC8-7CD7D44CD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83455-7B5E-93FB-7E13-735860B70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8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C1DD-976A-FA1C-D732-989539A0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EDBF8-4F83-70CA-8473-69BCBA13F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ED476-5CE6-13CE-DE3D-0300EC440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8721E-1168-62BC-664F-CFA8F4149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958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09FFB-DD9B-AA05-42A3-CEB318BEA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41263-2BEE-AA30-7CD1-4E8B45846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FA679C-7144-17E1-880C-EB7A17550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4B14A-B8AB-E44B-AEAE-D12BA3292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81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6FCC-A933-E76A-7639-3EE8A418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EF2F74-9CFE-A705-69AA-251B1B669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6DE6A-9ADF-2769-FC98-C7D8AE80F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9D3F2-548F-42C2-A30B-4861D9144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0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E5B21-D3F2-4742-4EA9-3FBBE827E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171F4-C595-66B4-C921-6F4D278B7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FB3073-155C-04B0-DBBE-8BFAECB62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424CD-284E-E2ED-9609-FBAB88F46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67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CD14C-4932-7A07-6018-0F0F5184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90B74-1E67-7722-D695-EA2D710E2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8B641-43C5-F101-97C2-B55DEF2A3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8E353-415A-F1BD-C405-7B752DDF8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843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26910-F612-A471-18BF-712A2E97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CE034-AC37-B395-2788-B6229269C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A1C188-C07C-6095-3B5E-88DDA26C9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EF6C3-D690-C7ED-2F39-9FCDA9465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74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00AED-984C-B7E5-14D9-ED903785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580E7-899C-AAAB-50EE-EFB4FD573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8C8FE-BAEA-74C1-4EB3-E5052C677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tester has a list of measurements that they take for each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FA5FE-672E-CDCC-416E-1145206A4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724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D6D4F-123E-EBB3-CBFF-190A5A4D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FA4A7-8754-AA98-B1AB-51B552DE1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5A6B50-D3B1-7E30-9046-2DFE6C69E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7AFDB-BAF6-41ED-0092-870A0DD10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993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08319-092B-65D5-6F80-B0E176041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8C49D-E3B1-EC43-1758-79B9B1D59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90769-977D-63AE-03A5-E6373B83F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tester has a list of measurements that they take for each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4EA33-04F9-780E-C26C-8FE9AA4CE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979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E50B-103F-81EF-800B-5A11F74A5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C1BDE-AA7D-C69B-0DE7-D5A2E021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7411E-CEC0-810F-E8A4-ED886C301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tester has a list of measurements that they take for each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29177-621C-C60C-98B0-1E9A25568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127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A1C9B-5736-8AA5-F124-E38D2850B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E4373-C066-6122-3AD3-288880889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A0340C-106F-992B-0F54-06EDCD098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tester has a list of measurements that they take for each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C6B8B-57CA-F453-F2E9-69CEFEFD5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649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79CA1-DAB0-CE74-0A1B-BC6963CCA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62F32-71D6-BF2D-4610-21316F216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7A9241-7E82-FB97-DD33-3C2665B37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tester has a list of measurements that they take for each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1F2B7-50C2-BE89-C854-EF8E6F13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98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8904F-70EB-EB9E-066F-912C2CD64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64CCB-7F7E-DABD-39C6-EF5EA3D33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5093F-4AE3-95A0-BA1C-93B6AFDC9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tester has a list of measurements that they take for each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CDF19-2900-E4B1-2E70-08AF88E49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409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CC553-ECAE-3337-C9E7-41EF88DA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5E75B-3F1E-A36E-E6BA-F63EAAD9E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A842E-402D-C44E-9850-0363816C8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932B1-9E61-651E-EA6A-7DA7A3968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90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DB5C-3FBD-6B7A-FF8F-B211D421D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655C9-FF91-B66E-0CC7-9CF119646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5F608-A5A8-FD32-BF15-8F4AF9FE3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AC255-EEF1-7892-C212-1A9EC2B4F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0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9E42-FCCB-F2B0-289A-D0D19064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0B9849-A19C-3BC9-2F22-AADB7CFAC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B5BF6-6739-59A0-8FF3-9B842625B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31D90-23C8-C21A-BF37-63627BE79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0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0B29-BD25-68D6-D8A1-B123BBE2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53AC2-7CD4-A0F9-0EE7-CBA62BD52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E3F4F9-D99A-C32B-E8C7-EB4D5ADC0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9AFC9-122D-AE4F-DE3B-C10AEF2B1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39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80E5-7D03-F311-1B1B-B686D0BDE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EA4C6-D10C-4365-9FB8-431A535F09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DF9C7-9FC6-B458-76EB-F605145FC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CD8FE-9CB0-2119-DED7-05D885A3F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9DDA7-DCBD-4E2F-824E-96F7190D39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4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1DF2-07D2-21F7-23E4-CC6A69603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20744-BDC3-A9A5-A8B7-373463115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D62A-BEE0-C290-98FD-D558EB43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0EDB9-61D4-991D-1D5E-1C8BC4DD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CF63E-97EA-7F35-9454-93976B43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573D-E163-2B89-FB4F-B3B1DF7C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F206C-FFEA-F4AF-9680-5CEA62A2F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6EF59-5C8A-4686-BEDE-5E0A048A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6D95-6CA6-BBD8-ED00-EEBE1446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683E4-4654-E45C-CBC6-6B2D4688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41CC4-4C33-D908-8F21-89375D79B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AF7C4-B7E1-706F-0047-08764B521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A2DC7-5A4F-287F-6881-2608ED19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7136B-8226-7AB2-1B16-45B6B5CB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8267-2A82-9F51-9332-C492DE24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1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806E-BBD2-1EEE-30FF-3383D4B7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1A672-E7FD-BD6B-CAA6-4E8E0578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6D6EC-7A2B-8269-7897-F2DE51D7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3575C-FFA7-0199-E918-9E5FBE1F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8C65-527B-8EDE-D379-2CF6E44C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5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444C-74F3-F3DF-B0C4-EF4AD211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AD4F3-10D3-D303-96F9-DB4D739C9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2C650-3AC6-0B76-4F75-30BC5E3F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36E44-E031-DC20-883B-EDB1D151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3C7EA-B2DE-658C-F9DF-1A4BE279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4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75A8-C1C0-3147-13C0-D9F731B7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10C9E-2659-FD9F-6C37-B871B30FD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039B2-0EE8-20DA-6B04-F8F53B92C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F57D6-07D3-929E-A8CB-D5E94264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42EFF-8FCD-C934-020A-ECA490CD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9A1D5-C908-D265-C15A-46A60660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5858-C2F2-DB78-6DA8-D02A7125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679B8-7132-B916-1277-EF7BC0996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23119-34DB-7287-5A41-AED7B0E2E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C68E6-4907-CAB7-CB80-FB423D52B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67484-E1F5-A50D-89B8-485AEC87E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2AAC5-68B4-2C7D-FBB0-99AF5492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B6BF7-B866-4FE3-AFF4-1F7031B8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C5F01-C5AF-3EEE-CF09-C6C4EB67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2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0469-358D-A4CA-22A2-D592650D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9A4F3-F44A-2B96-73C1-3318CC83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26947-4129-55C4-712A-31A2EEF4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C5AB6-A501-8326-901E-B1354A2A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3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ACAA2-F2D8-02B0-05DD-8F261F40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27EC3-5AA9-3B4A-D92F-43FB1C3FC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EDC30-4258-D905-9E41-C95BC015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7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D621-7C72-6F37-FF6E-1B197755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A65D2-26D0-A7B1-6D01-B56654A80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32F89-F766-F625-0049-99050AF2C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7C47B-821A-FDD3-7580-B456C57F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D8E76-DA7E-A643-748C-4AA2E9CC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08BBF-83E4-E369-5979-81680D4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7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53B1-B1F7-AF75-0A00-FC28971C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17360-55E1-6A5E-EEB2-9C78CF39E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4B1EE-7C47-2C51-AD42-A958C08DD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C5E2E-3C7B-266D-1F96-8E3CEFB0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383AF-0090-9CCA-3976-BFB86BE24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9E727-0539-80D0-3DC8-8AA73AB3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A0619-85AC-2D8E-4C50-6F7FE3D1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0AFF7-7A27-7ABD-EEE3-7005F1743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1337-7A29-AFDD-8A34-E01D48A0F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EB1695-AFBE-4015-B79A-EC6AA0328107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DBC15-11DE-5281-059D-D7B84E160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56345-A6FC-0DF9-001A-FFF44C0FD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4CF8E2-23A6-4CCA-BBAB-013A22D194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24709-C8D4-68D4-9BE4-5A0ABEA37FD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B2DB7-2E07-A411-F50B-38C627A241A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1162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3449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8782CC-83E9-54E1-9AFB-E9AB99DB3B3A}"/>
              </a:ext>
            </a:extLst>
          </p:cNvPr>
          <p:cNvSpPr/>
          <p:nvPr/>
        </p:nvSpPr>
        <p:spPr>
          <a:xfrm>
            <a:off x="5453975" y="2356032"/>
            <a:ext cx="6268125" cy="2291080"/>
          </a:xfrm>
          <a:prstGeom prst="rect">
            <a:avLst/>
          </a:prstGeom>
          <a:solidFill>
            <a:srgbClr val="784630"/>
          </a:solidFill>
          <a:ln>
            <a:solidFill>
              <a:srgbClr val="784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F4E23-7E29-679E-04D8-D93E1FDD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8303" y="2573455"/>
            <a:ext cx="6743700" cy="855545"/>
          </a:xfrm>
        </p:spPr>
        <p:txBody>
          <a:bodyPr anchor="ctr">
            <a:normAutofit/>
          </a:bodyPr>
          <a:lstStyle/>
          <a:p>
            <a:pPr algn="r"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</a:rPr>
              <a:t>Internship @ Micron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23DCF-ACD0-4976-2A7B-75A535783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3975" y="3429001"/>
            <a:ext cx="5998028" cy="1092200"/>
          </a:xfrm>
        </p:spPr>
        <p:txBody>
          <a:bodyPr>
            <a:normAutofit/>
          </a:bodyPr>
          <a:lstStyle/>
          <a:p>
            <a:pPr algn="r">
              <a:lnSpc>
                <a:spcPct val="50000"/>
              </a:lnSpc>
            </a:pPr>
            <a:r>
              <a:rPr lang="en-US" dirty="0">
                <a:solidFill>
                  <a:schemeClr val="bg1"/>
                </a:solidFill>
              </a:rPr>
              <a:t>De Guzman Leif Nathan Sonido (232783Z)</a:t>
            </a:r>
          </a:p>
          <a:p>
            <a:pPr algn="r">
              <a:lnSpc>
                <a:spcPct val="50000"/>
              </a:lnSpc>
            </a:pPr>
            <a:r>
              <a:rPr lang="en-US" dirty="0">
                <a:solidFill>
                  <a:schemeClr val="bg1"/>
                </a:solidFill>
              </a:rPr>
              <a:t>Electronic &amp; Computer Engineering </a:t>
            </a:r>
          </a:p>
          <a:p>
            <a:pPr algn="r">
              <a:lnSpc>
                <a:spcPct val="50000"/>
              </a:lnSpc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SIM: Lee Ngai Meng</a:t>
            </a:r>
          </a:p>
        </p:txBody>
      </p:sp>
    </p:spTree>
    <p:extLst>
      <p:ext uri="{BB962C8B-B14F-4D97-AF65-F5344CB8AC3E}">
        <p14:creationId xmlns:p14="http://schemas.microsoft.com/office/powerpoint/2010/main" val="145507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29CCD6-E5F9-6FC4-908D-7F529180F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7556B23-CB81-909E-88BE-0C264DEDA380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4CE95D-2CBB-85DD-9548-C3747680BD91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FF10A-BB4D-6F03-15C4-BB78CD63F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69" y="2933329"/>
            <a:ext cx="2053388" cy="14423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E7A97B-00F8-FCE0-240A-8D6BC92EFB42}"/>
              </a:ext>
            </a:extLst>
          </p:cNvPr>
          <p:cNvSpPr txBox="1"/>
          <p:nvPr/>
        </p:nvSpPr>
        <p:spPr>
          <a:xfrm>
            <a:off x="3584500" y="1582348"/>
            <a:ext cx="187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Problems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5AEF9E9-7967-2A93-B171-02D066A6FFE8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2993457" y="2815410"/>
            <a:ext cx="591044" cy="839088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84427D-3A6F-54AC-E707-DF34E1B4BAE1}"/>
              </a:ext>
            </a:extLst>
          </p:cNvPr>
          <p:cNvSpPr txBox="1"/>
          <p:nvPr/>
        </p:nvSpPr>
        <p:spPr>
          <a:xfrm>
            <a:off x="3584501" y="2646133"/>
            <a:ext cx="187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Test time too long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73E6EA-EB3E-F954-C453-3065C8F50B12}"/>
              </a:ext>
            </a:extLst>
          </p:cNvPr>
          <p:cNvSpPr txBox="1"/>
          <p:nvPr/>
        </p:nvSpPr>
        <p:spPr>
          <a:xfrm>
            <a:off x="3584501" y="4241229"/>
            <a:ext cx="1874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Hardware failures cause low yield</a:t>
            </a:r>
            <a:br>
              <a:rPr lang="en-US" sz="1600" dirty="0">
                <a:solidFill>
                  <a:srgbClr val="784630"/>
                </a:solidFill>
              </a:rPr>
            </a:br>
            <a:r>
              <a:rPr lang="en-US" sz="1200" dirty="0">
                <a:solidFill>
                  <a:srgbClr val="784630"/>
                </a:solidFill>
              </a:rPr>
              <a:t>(low pass rate for units)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44B18D3-8E2D-FC84-925B-9BFFF026ACE1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>
            <a:off x="2993457" y="3654498"/>
            <a:ext cx="591044" cy="971452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E34793-E06F-3A6B-012E-7960B8D36461}"/>
              </a:ext>
            </a:extLst>
          </p:cNvPr>
          <p:cNvSpPr txBox="1"/>
          <p:nvPr/>
        </p:nvSpPr>
        <p:spPr>
          <a:xfrm>
            <a:off x="6330101" y="2646133"/>
            <a:ext cx="1874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Reduce test time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D137D6-64E3-5586-2AB5-52CBC89E044F}"/>
              </a:ext>
            </a:extLst>
          </p:cNvPr>
          <p:cNvSpPr txBox="1"/>
          <p:nvPr/>
        </p:nvSpPr>
        <p:spPr>
          <a:xfrm>
            <a:off x="6330108" y="1582348"/>
            <a:ext cx="187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Goals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EA1A29-79AD-91CE-EC06-3F8F9005D3EC}"/>
              </a:ext>
            </a:extLst>
          </p:cNvPr>
          <p:cNvSpPr txBox="1"/>
          <p:nvPr/>
        </p:nvSpPr>
        <p:spPr>
          <a:xfrm>
            <a:off x="6010280" y="4037113"/>
            <a:ext cx="2514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Solve hardware failures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358BAD-B04E-2BB8-CF2D-797D95C3212C}"/>
              </a:ext>
            </a:extLst>
          </p:cNvPr>
          <p:cNvSpPr txBox="1"/>
          <p:nvPr/>
        </p:nvSpPr>
        <p:spPr>
          <a:xfrm>
            <a:off x="6010281" y="4656727"/>
            <a:ext cx="2514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Root cause analysis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3DFC069-3CB3-F6B6-33AD-AEFA562959B9}"/>
              </a:ext>
            </a:extLst>
          </p:cNvPr>
          <p:cNvCxnSpPr>
            <a:cxnSpLocks/>
            <a:stCxn id="19" idx="3"/>
            <a:endCxn id="48" idx="1"/>
          </p:cNvCxnSpPr>
          <p:nvPr/>
        </p:nvCxnSpPr>
        <p:spPr>
          <a:xfrm>
            <a:off x="5458887" y="4625950"/>
            <a:ext cx="551394" cy="200054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075C38C-6C4C-6CAF-A283-BF5FC7514D21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 flipV="1">
            <a:off x="5458887" y="4206390"/>
            <a:ext cx="551393" cy="419560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2510628-6DC8-DC36-A367-A684B9742B92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5458887" y="2815410"/>
            <a:ext cx="871214" cy="0"/>
          </a:xfrm>
          <a:prstGeom prst="straightConnector1">
            <a:avLst/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1C84D65-2CD3-7912-AEA0-91BA4B26543D}"/>
              </a:ext>
            </a:extLst>
          </p:cNvPr>
          <p:cNvSpPr txBox="1"/>
          <p:nvPr/>
        </p:nvSpPr>
        <p:spPr>
          <a:xfrm>
            <a:off x="9075716" y="1582348"/>
            <a:ext cx="187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Steps Required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AC9F92A1-CCB9-9B3E-E246-9B5CCCD93D1A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8524317" y="4028321"/>
            <a:ext cx="467283" cy="178069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5B6D710A-6897-5769-EFD7-5465394C295D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8524317" y="4206390"/>
            <a:ext cx="467282" cy="344382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5C54F116-FEE8-8952-FA8F-BF15D6582005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524318" y="4826004"/>
            <a:ext cx="455482" cy="408953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5F62B6C-2FDE-2860-8F6B-E4C7CA68DC1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8524318" y="4739010"/>
            <a:ext cx="455482" cy="86994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D12F5F7E-EDBB-27CC-A4F2-6539B7F64778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204495" y="2488183"/>
            <a:ext cx="787105" cy="327227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24F4E49-0A63-A4CB-903D-C19733DE930C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204495" y="2815410"/>
            <a:ext cx="787105" cy="322342"/>
          </a:xfrm>
          <a:prstGeom prst="bentConnector3">
            <a:avLst>
              <a:gd name="adj1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E8A73F1-F44A-A14E-CE59-E934A96F3576}"/>
              </a:ext>
            </a:extLst>
          </p:cNvPr>
          <p:cNvSpPr/>
          <p:nvPr/>
        </p:nvSpPr>
        <p:spPr>
          <a:xfrm>
            <a:off x="8991600" y="2243666"/>
            <a:ext cx="2046278" cy="3242733"/>
          </a:xfrm>
          <a:prstGeom prst="rect">
            <a:avLst/>
          </a:prstGeom>
          <a:noFill/>
          <a:ln w="28575">
            <a:solidFill>
              <a:srgbClr val="784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804B11-C751-7A58-79AE-100FE4800ABA}"/>
              </a:ext>
            </a:extLst>
          </p:cNvPr>
          <p:cNvSpPr txBox="1"/>
          <p:nvPr/>
        </p:nvSpPr>
        <p:spPr>
          <a:xfrm>
            <a:off x="8991601" y="3252354"/>
            <a:ext cx="2046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Many things</a:t>
            </a:r>
          </a:p>
          <a:p>
            <a:pPr algn="ctr"/>
            <a:endParaRPr lang="en-US" dirty="0">
              <a:solidFill>
                <a:srgbClr val="784630"/>
              </a:solidFill>
            </a:endParaRPr>
          </a:p>
          <a:p>
            <a:pPr algn="ctr"/>
            <a:r>
              <a:rPr lang="en-US" dirty="0">
                <a:solidFill>
                  <a:srgbClr val="784630"/>
                </a:solidFill>
              </a:rPr>
              <a:t>Common point: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C9ED654-9CB7-A847-E22F-234AC74C6741}"/>
              </a:ext>
            </a:extLst>
          </p:cNvPr>
          <p:cNvSpPr txBox="1"/>
          <p:nvPr/>
        </p:nvSpPr>
        <p:spPr>
          <a:xfrm>
            <a:off x="8979800" y="4111644"/>
            <a:ext cx="20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Data Analysis</a:t>
            </a:r>
            <a:endParaRPr lang="en-US" dirty="0">
              <a:solidFill>
                <a:srgbClr val="7846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49168-A18D-1A2C-594D-9C7E01D0069F}"/>
              </a:ext>
            </a:extLst>
          </p:cNvPr>
          <p:cNvSpPr txBox="1"/>
          <p:nvPr/>
        </p:nvSpPr>
        <p:spPr>
          <a:xfrm>
            <a:off x="682247" y="860344"/>
            <a:ext cx="2024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In more detail…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EF6CD-93BB-6090-5935-A14BF1C543DA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6195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2C5C09-2524-A3F9-2DC8-6B2D8D72A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220B4F1-B1D4-BB6F-C9A7-0D484C122800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C96253-F9F6-47AA-2046-6AA9ED6A0980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 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4214A-34C7-59AC-9DFB-D0884FD3789D}"/>
              </a:ext>
            </a:extLst>
          </p:cNvPr>
          <p:cNvSpPr txBox="1"/>
          <p:nvPr/>
        </p:nvSpPr>
        <p:spPr>
          <a:xfrm>
            <a:off x="5072861" y="2295550"/>
            <a:ext cx="20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Data Analysis</a:t>
            </a:r>
            <a:endParaRPr lang="en-US" dirty="0">
              <a:solidFill>
                <a:srgbClr val="78463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B0520-548C-1602-5EF8-58CFE2A0D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34" y="2969902"/>
            <a:ext cx="1022618" cy="1301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425E8-4704-392B-8D7C-10433433D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595" y="2969899"/>
            <a:ext cx="1039231" cy="1301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8708E-558A-B1F0-B63F-9823ADA9D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820" y="2969899"/>
            <a:ext cx="1296562" cy="1301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F04A15-3E51-F451-B636-8ABA8D6CF073}"/>
              </a:ext>
            </a:extLst>
          </p:cNvPr>
          <p:cNvSpPr txBox="1"/>
          <p:nvPr/>
        </p:nvSpPr>
        <p:spPr>
          <a:xfrm>
            <a:off x="2374804" y="4357310"/>
            <a:ext cx="20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Gather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90F3F-A9BA-B20A-ED8E-0E08F4B8E549}"/>
              </a:ext>
            </a:extLst>
          </p:cNvPr>
          <p:cNvSpPr txBox="1"/>
          <p:nvPr/>
        </p:nvSpPr>
        <p:spPr>
          <a:xfrm>
            <a:off x="4876971" y="4357310"/>
            <a:ext cx="238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Perform Calculations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ECE28-B4B0-0375-8C20-FDB2D5D88C81}"/>
              </a:ext>
            </a:extLst>
          </p:cNvPr>
          <p:cNvSpPr txBox="1"/>
          <p:nvPr/>
        </p:nvSpPr>
        <p:spPr>
          <a:xfrm>
            <a:off x="7481680" y="4357310"/>
            <a:ext cx="268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Visualize/Create Report</a:t>
            </a:r>
          </a:p>
        </p:txBody>
      </p:sp>
      <p:cxnSp>
        <p:nvCxnSpPr>
          <p:cNvPr id="15" name="Connector: Elbow 54">
            <a:extLst>
              <a:ext uri="{FF2B5EF4-FFF2-40B4-BE49-F238E27FC236}">
                <a16:creationId xmlns:a16="http://schemas.microsoft.com/office/drawing/2014/main" id="{253E2E5F-3AE2-07FE-D7CF-5EACA99C3CFE}"/>
              </a:ext>
            </a:extLst>
          </p:cNvPr>
          <p:cNvCxnSpPr>
            <a:cxnSpLocks/>
          </p:cNvCxnSpPr>
          <p:nvPr/>
        </p:nvCxnSpPr>
        <p:spPr>
          <a:xfrm>
            <a:off x="4201647" y="3662075"/>
            <a:ext cx="871214" cy="0"/>
          </a:xfrm>
          <a:prstGeom prst="straightConnector1">
            <a:avLst/>
          </a:prstGeom>
          <a:ln w="38100">
            <a:solidFill>
              <a:srgbClr val="78463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54">
            <a:extLst>
              <a:ext uri="{FF2B5EF4-FFF2-40B4-BE49-F238E27FC236}">
                <a16:creationId xmlns:a16="http://schemas.microsoft.com/office/drawing/2014/main" id="{D0319784-AA74-7360-58A6-13AC4BA6FB28}"/>
              </a:ext>
            </a:extLst>
          </p:cNvPr>
          <p:cNvCxnSpPr>
            <a:cxnSpLocks/>
          </p:cNvCxnSpPr>
          <p:nvPr/>
        </p:nvCxnSpPr>
        <p:spPr>
          <a:xfrm>
            <a:off x="6908127" y="3662075"/>
            <a:ext cx="871214" cy="0"/>
          </a:xfrm>
          <a:prstGeom prst="straightConnector1">
            <a:avLst/>
          </a:prstGeom>
          <a:ln w="38100">
            <a:solidFill>
              <a:srgbClr val="78463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9BBB13-5CAE-1F7E-60D2-4A14E951232C}"/>
              </a:ext>
            </a:extLst>
          </p:cNvPr>
          <p:cNvSpPr txBox="1"/>
          <p:nvPr/>
        </p:nvSpPr>
        <p:spPr>
          <a:xfrm>
            <a:off x="682247" y="860344"/>
            <a:ext cx="4141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How do we perform data analysis?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A2C71-B20E-3108-044B-6BF9ABE3FC18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5090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64054-BFA9-DE33-2137-D0AD1BA4B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CEE989E-59A9-7E0F-CDD5-CF55694C2248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3833F0-241D-8C7E-F68B-3FAB905EB442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 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5F8C0-14F6-541C-89F0-F758B773D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310" y="4737510"/>
            <a:ext cx="557135" cy="709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36C6B-C29B-0DFF-2C2C-43900A12E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616" y="4737508"/>
            <a:ext cx="566186" cy="709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22D5B-D583-B6BA-7EBA-3B257E37C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344" y="4737508"/>
            <a:ext cx="706383" cy="709080"/>
          </a:xfrm>
          <a:prstGeom prst="rect">
            <a:avLst/>
          </a:prstGeom>
        </p:spPr>
      </p:pic>
      <p:cxnSp>
        <p:nvCxnSpPr>
          <p:cNvPr id="15" name="Connector: Elbow 54">
            <a:extLst>
              <a:ext uri="{FF2B5EF4-FFF2-40B4-BE49-F238E27FC236}">
                <a16:creationId xmlns:a16="http://schemas.microsoft.com/office/drawing/2014/main" id="{71587FEB-E031-446A-72FC-3BF44C75E275}"/>
              </a:ext>
            </a:extLst>
          </p:cNvPr>
          <p:cNvCxnSpPr>
            <a:cxnSpLocks/>
          </p:cNvCxnSpPr>
          <p:nvPr/>
        </p:nvCxnSpPr>
        <p:spPr>
          <a:xfrm>
            <a:off x="4478867" y="5114614"/>
            <a:ext cx="1080108" cy="0"/>
          </a:xfrm>
          <a:prstGeom prst="straightConnector1">
            <a:avLst/>
          </a:prstGeom>
          <a:ln w="38100">
            <a:solidFill>
              <a:srgbClr val="78463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54">
            <a:extLst>
              <a:ext uri="{FF2B5EF4-FFF2-40B4-BE49-F238E27FC236}">
                <a16:creationId xmlns:a16="http://schemas.microsoft.com/office/drawing/2014/main" id="{EC5B8ED2-6E08-51D6-41AD-1B0D62503A22}"/>
              </a:ext>
            </a:extLst>
          </p:cNvPr>
          <p:cNvCxnSpPr>
            <a:cxnSpLocks/>
          </p:cNvCxnSpPr>
          <p:nvPr/>
        </p:nvCxnSpPr>
        <p:spPr>
          <a:xfrm>
            <a:off x="6558851" y="5114614"/>
            <a:ext cx="1103482" cy="0"/>
          </a:xfrm>
          <a:prstGeom prst="straightConnector1">
            <a:avLst/>
          </a:prstGeom>
          <a:ln w="38100">
            <a:solidFill>
              <a:srgbClr val="78463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53A16B9-8456-3A91-7BD3-6C35D4710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3" y="3488110"/>
            <a:ext cx="9318174" cy="698216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32DD73B-E04D-F993-452D-AA1599DE69A9}"/>
              </a:ext>
            </a:extLst>
          </p:cNvPr>
          <p:cNvSpPr/>
          <p:nvPr/>
        </p:nvSpPr>
        <p:spPr>
          <a:xfrm rot="5400000">
            <a:off x="3881643" y="3176248"/>
            <a:ext cx="219619" cy="2509205"/>
          </a:xfrm>
          <a:prstGeom prst="rightBrace">
            <a:avLst>
              <a:gd name="adj1" fmla="val 19730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13D6C390-F027-4244-6098-A48FA5B943C8}"/>
              </a:ext>
            </a:extLst>
          </p:cNvPr>
          <p:cNvSpPr/>
          <p:nvPr/>
        </p:nvSpPr>
        <p:spPr>
          <a:xfrm rot="5400000">
            <a:off x="8090740" y="3176247"/>
            <a:ext cx="219619" cy="2509205"/>
          </a:xfrm>
          <a:prstGeom prst="rightBrace">
            <a:avLst>
              <a:gd name="adj1" fmla="val 19730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763305F-630B-7027-48EA-51801708CC52}"/>
              </a:ext>
            </a:extLst>
          </p:cNvPr>
          <p:cNvSpPr/>
          <p:nvPr/>
        </p:nvSpPr>
        <p:spPr>
          <a:xfrm rot="5400000">
            <a:off x="5981202" y="3898813"/>
            <a:ext cx="219619" cy="1064076"/>
          </a:xfrm>
          <a:prstGeom prst="rightBrace">
            <a:avLst>
              <a:gd name="adj1" fmla="val 19730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972D76-CBF4-18F8-37BD-EE8BA017E41C}"/>
              </a:ext>
            </a:extLst>
          </p:cNvPr>
          <p:cNvSpPr txBox="1"/>
          <p:nvPr/>
        </p:nvSpPr>
        <p:spPr>
          <a:xfrm>
            <a:off x="3220990" y="2086994"/>
            <a:ext cx="251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Still looks okay… but!</a:t>
            </a:r>
            <a:endParaRPr lang="en-US" sz="2000" i="1" dirty="0">
              <a:solidFill>
                <a:srgbClr val="78463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0631DC5-DCDF-679C-1F30-35E6935058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930" t="8960" r="5228" b="10109"/>
          <a:stretch>
            <a:fillRect/>
          </a:stretch>
        </p:blipFill>
        <p:spPr>
          <a:xfrm>
            <a:off x="5962615" y="1853534"/>
            <a:ext cx="1406525" cy="82931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E5D049-DC5A-F22B-FBD4-4752B60F0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4616" y="1853535"/>
            <a:ext cx="1556773" cy="82930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7CAE37-F14D-1CC4-6745-D8CC243F5826}"/>
              </a:ext>
            </a:extLst>
          </p:cNvPr>
          <p:cNvSpPr txBox="1"/>
          <p:nvPr/>
        </p:nvSpPr>
        <p:spPr>
          <a:xfrm>
            <a:off x="7513364" y="2025829"/>
            <a:ext cx="377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84630"/>
                </a:solidFill>
              </a:rPr>
              <a:t>~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A61B58-A3B3-B859-5CAB-012388F80DE6}"/>
              </a:ext>
            </a:extLst>
          </p:cNvPr>
          <p:cNvSpPr/>
          <p:nvPr/>
        </p:nvSpPr>
        <p:spPr>
          <a:xfrm>
            <a:off x="2675649" y="3444498"/>
            <a:ext cx="2604455" cy="785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58B1A8-D195-685F-01E9-1B08DDF891DA}"/>
              </a:ext>
            </a:extLst>
          </p:cNvPr>
          <p:cNvSpPr txBox="1"/>
          <p:nvPr/>
        </p:nvSpPr>
        <p:spPr>
          <a:xfrm>
            <a:off x="2788088" y="2956740"/>
            <a:ext cx="22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FF0000"/>
                </a:solidFill>
              </a:rPr>
              <a:t>Data needs to be gathered</a:t>
            </a:r>
          </a:p>
          <a:p>
            <a:pPr algn="ctr"/>
            <a:r>
              <a:rPr lang="en-US" sz="1200" b="1" i="1" dirty="0">
                <a:solidFill>
                  <a:srgbClr val="FF0000"/>
                </a:solidFill>
              </a:rPr>
              <a:t>hundreds/thousands of times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410742-56E3-6783-9CD0-E34C4893CEF5}"/>
              </a:ext>
            </a:extLst>
          </p:cNvPr>
          <p:cNvSpPr/>
          <p:nvPr/>
        </p:nvSpPr>
        <p:spPr>
          <a:xfrm>
            <a:off x="5521113" y="3444498"/>
            <a:ext cx="1148080" cy="785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C3AAAF-AD14-7A84-5723-046C7A41B702}"/>
              </a:ext>
            </a:extLst>
          </p:cNvPr>
          <p:cNvSpPr txBox="1"/>
          <p:nvPr/>
        </p:nvSpPr>
        <p:spPr>
          <a:xfrm>
            <a:off x="5084501" y="2956740"/>
            <a:ext cx="20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FF0000"/>
                </a:solidFill>
              </a:rPr>
              <a:t>For a good analysis,</a:t>
            </a:r>
            <a:br>
              <a:rPr lang="en-US" sz="1200" b="1" i="1" dirty="0">
                <a:solidFill>
                  <a:srgbClr val="FF0000"/>
                </a:solidFill>
              </a:rPr>
            </a:br>
            <a:r>
              <a:rPr lang="en-US" sz="1200" b="1" i="1" dirty="0">
                <a:solidFill>
                  <a:srgbClr val="FF0000"/>
                </a:solidFill>
              </a:rPr>
              <a:t>many calculations needed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531B8F-A66F-6F4D-DF72-91912695BD7B}"/>
              </a:ext>
            </a:extLst>
          </p:cNvPr>
          <p:cNvSpPr txBox="1"/>
          <p:nvPr/>
        </p:nvSpPr>
        <p:spPr>
          <a:xfrm>
            <a:off x="3699310" y="2367350"/>
            <a:ext cx="1523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Impractical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25938-939C-A918-AC6E-91098E1AAC65}"/>
              </a:ext>
            </a:extLst>
          </p:cNvPr>
          <p:cNvSpPr txBox="1"/>
          <p:nvPr/>
        </p:nvSpPr>
        <p:spPr>
          <a:xfrm>
            <a:off x="682247" y="860344"/>
            <a:ext cx="410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In more detail (manual process)…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B8EEE-9116-35ED-60A0-E61ED0C6F3C9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7889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/>
      <p:bldP spid="34" grpId="0"/>
      <p:bldP spid="35" grpId="0" animBg="1"/>
      <p:bldP spid="36" grpId="0"/>
      <p:bldP spid="37" grpId="0" animBg="1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B65B5-789E-FD11-EE15-19CA9D690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0F382B6-CBCB-44FD-69B6-B60FCF7002B9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DD3924-E309-627E-B335-069DCB3E7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3" y="2971023"/>
            <a:ext cx="9318174" cy="698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021380-10BC-924F-2B23-3AF5F6A6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913" y="2971023"/>
            <a:ext cx="9318174" cy="706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181C44-5BFA-338C-1107-C8B109607434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 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D8C48-621B-52FA-E1EF-D74566CF7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310" y="4220423"/>
            <a:ext cx="557135" cy="709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77B7D-8E1B-F548-AC0C-6B1117465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616" y="4220421"/>
            <a:ext cx="566186" cy="709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DDB081-C822-75DD-7F54-44D53A6986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344" y="4220421"/>
            <a:ext cx="706383" cy="709080"/>
          </a:xfrm>
          <a:prstGeom prst="rect">
            <a:avLst/>
          </a:prstGeom>
        </p:spPr>
      </p:pic>
      <p:cxnSp>
        <p:nvCxnSpPr>
          <p:cNvPr id="15" name="Connector: Elbow 54">
            <a:extLst>
              <a:ext uri="{FF2B5EF4-FFF2-40B4-BE49-F238E27FC236}">
                <a16:creationId xmlns:a16="http://schemas.microsoft.com/office/drawing/2014/main" id="{5BE6C077-CBF7-DDFA-6523-CC91464F9077}"/>
              </a:ext>
            </a:extLst>
          </p:cNvPr>
          <p:cNvCxnSpPr>
            <a:cxnSpLocks/>
          </p:cNvCxnSpPr>
          <p:nvPr/>
        </p:nvCxnSpPr>
        <p:spPr>
          <a:xfrm>
            <a:off x="4478867" y="4597527"/>
            <a:ext cx="1080108" cy="0"/>
          </a:xfrm>
          <a:prstGeom prst="straightConnector1">
            <a:avLst/>
          </a:prstGeom>
          <a:ln w="38100">
            <a:solidFill>
              <a:srgbClr val="78463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54">
            <a:extLst>
              <a:ext uri="{FF2B5EF4-FFF2-40B4-BE49-F238E27FC236}">
                <a16:creationId xmlns:a16="http://schemas.microsoft.com/office/drawing/2014/main" id="{31C5D430-873D-75F5-9FF2-4ED83283654E}"/>
              </a:ext>
            </a:extLst>
          </p:cNvPr>
          <p:cNvCxnSpPr>
            <a:cxnSpLocks/>
          </p:cNvCxnSpPr>
          <p:nvPr/>
        </p:nvCxnSpPr>
        <p:spPr>
          <a:xfrm>
            <a:off x="6558851" y="4597527"/>
            <a:ext cx="1103482" cy="0"/>
          </a:xfrm>
          <a:prstGeom prst="straightConnector1">
            <a:avLst/>
          </a:prstGeom>
          <a:ln w="38100">
            <a:solidFill>
              <a:srgbClr val="78463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9E8ED6D-C409-5927-2001-997DAE7DD4A6}"/>
              </a:ext>
            </a:extLst>
          </p:cNvPr>
          <p:cNvSpPr/>
          <p:nvPr/>
        </p:nvSpPr>
        <p:spPr>
          <a:xfrm rot="5400000">
            <a:off x="3881643" y="2659161"/>
            <a:ext cx="219619" cy="2509205"/>
          </a:xfrm>
          <a:prstGeom prst="rightBrace">
            <a:avLst>
              <a:gd name="adj1" fmla="val 19730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BA2A545-63C7-71A7-D603-D351CAB9C677}"/>
              </a:ext>
            </a:extLst>
          </p:cNvPr>
          <p:cNvSpPr/>
          <p:nvPr/>
        </p:nvSpPr>
        <p:spPr>
          <a:xfrm rot="5400000">
            <a:off x="8090740" y="2659160"/>
            <a:ext cx="219619" cy="2509205"/>
          </a:xfrm>
          <a:prstGeom prst="rightBrace">
            <a:avLst>
              <a:gd name="adj1" fmla="val 19730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6467C4D-767F-0EE1-239E-936DD79E86E3}"/>
              </a:ext>
            </a:extLst>
          </p:cNvPr>
          <p:cNvSpPr/>
          <p:nvPr/>
        </p:nvSpPr>
        <p:spPr>
          <a:xfrm rot="5400000">
            <a:off x="5981202" y="3381726"/>
            <a:ext cx="219619" cy="1064076"/>
          </a:xfrm>
          <a:prstGeom prst="rightBrace">
            <a:avLst>
              <a:gd name="adj1" fmla="val 19730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8115E-D020-95DB-017F-C2B622176AC4}"/>
              </a:ext>
            </a:extLst>
          </p:cNvPr>
          <p:cNvSpPr/>
          <p:nvPr/>
        </p:nvSpPr>
        <p:spPr>
          <a:xfrm>
            <a:off x="4144433" y="2923235"/>
            <a:ext cx="3897207" cy="785439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2DE99-83D1-1FA4-F3C2-BE70817CE567}"/>
              </a:ext>
            </a:extLst>
          </p:cNvPr>
          <p:cNvSpPr txBox="1"/>
          <p:nvPr/>
        </p:nvSpPr>
        <p:spPr>
          <a:xfrm>
            <a:off x="5034423" y="2554051"/>
            <a:ext cx="213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Done automatically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439A4-6D7A-7F25-7CE6-9A3421063284}"/>
              </a:ext>
            </a:extLst>
          </p:cNvPr>
          <p:cNvSpPr txBox="1"/>
          <p:nvPr/>
        </p:nvSpPr>
        <p:spPr>
          <a:xfrm>
            <a:off x="682247" y="860344"/>
            <a:ext cx="1641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Overall goal: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E349ED-888D-C534-AE9E-F974E0F4F4DA}"/>
              </a:ext>
            </a:extLst>
          </p:cNvPr>
          <p:cNvSpPr/>
          <p:nvPr/>
        </p:nvSpPr>
        <p:spPr>
          <a:xfrm>
            <a:off x="2674421" y="2920089"/>
            <a:ext cx="1287979" cy="785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01F3B0-8817-A19B-54DE-0D99AE11BEB0}"/>
              </a:ext>
            </a:extLst>
          </p:cNvPr>
          <p:cNvSpPr/>
          <p:nvPr/>
        </p:nvSpPr>
        <p:spPr>
          <a:xfrm>
            <a:off x="8200549" y="2920089"/>
            <a:ext cx="1287979" cy="785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EA64EE-4F24-1366-BC57-29BA56C09092}"/>
              </a:ext>
            </a:extLst>
          </p:cNvPr>
          <p:cNvSpPr txBox="1"/>
          <p:nvPr/>
        </p:nvSpPr>
        <p:spPr>
          <a:xfrm>
            <a:off x="8106002" y="2393461"/>
            <a:ext cx="147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User to interpret 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visualizations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A0433-C180-4E89-E876-F28ECF2870F4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2375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3.7037E-7 L 0.05794 -0.06204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310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3.7037E-7 L -0.00039 -0.06204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1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3.7037E-7 L -0.06224 -0.06204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8" grpId="0" animBg="1"/>
      <p:bldP spid="9" grpId="0"/>
      <p:bldP spid="3" grpId="0" animBg="1"/>
      <p:bldP spid="12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27BDF-B76E-7AB3-A2C5-552E42CB3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6406E11-F94B-2465-B16F-E7FE3078A786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ED6A05-A0CF-ED71-78B6-2F2F91FB1616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 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B3813-2143-BFA5-9C7A-1D1502B267DA}"/>
              </a:ext>
            </a:extLst>
          </p:cNvPr>
          <p:cNvSpPr txBox="1"/>
          <p:nvPr/>
        </p:nvSpPr>
        <p:spPr>
          <a:xfrm>
            <a:off x="5072861" y="1922038"/>
            <a:ext cx="20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Data Analysis</a:t>
            </a:r>
            <a:endParaRPr lang="en-US" dirty="0">
              <a:solidFill>
                <a:srgbClr val="78463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2522C-1911-D737-3134-DBE2F58F4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34" y="2596390"/>
            <a:ext cx="1022618" cy="1301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69EF69-A180-9668-C7F9-F8188D6C0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595" y="2596387"/>
            <a:ext cx="1039231" cy="1301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8BDFE-1D06-C79C-33EF-BD92D7AE4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820" y="2596387"/>
            <a:ext cx="1296562" cy="1301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DBA937-60E1-8DF9-836C-70CE22F39F67}"/>
              </a:ext>
            </a:extLst>
          </p:cNvPr>
          <p:cNvSpPr txBox="1"/>
          <p:nvPr/>
        </p:nvSpPr>
        <p:spPr>
          <a:xfrm>
            <a:off x="2374804" y="3983798"/>
            <a:ext cx="20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Gather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DA557-E7B2-CC61-059C-8A1446CF3705}"/>
              </a:ext>
            </a:extLst>
          </p:cNvPr>
          <p:cNvSpPr txBox="1"/>
          <p:nvPr/>
        </p:nvSpPr>
        <p:spPr>
          <a:xfrm>
            <a:off x="4876971" y="3983798"/>
            <a:ext cx="238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Perform Calculations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31981-5A75-542A-75CE-96A78F6F7D00}"/>
              </a:ext>
            </a:extLst>
          </p:cNvPr>
          <p:cNvSpPr txBox="1"/>
          <p:nvPr/>
        </p:nvSpPr>
        <p:spPr>
          <a:xfrm>
            <a:off x="7481680" y="3983798"/>
            <a:ext cx="268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Visualize/Create Report</a:t>
            </a:r>
          </a:p>
        </p:txBody>
      </p:sp>
      <p:cxnSp>
        <p:nvCxnSpPr>
          <p:cNvPr id="13" name="Connector: Elbow 54">
            <a:extLst>
              <a:ext uri="{FF2B5EF4-FFF2-40B4-BE49-F238E27FC236}">
                <a16:creationId xmlns:a16="http://schemas.microsoft.com/office/drawing/2014/main" id="{A8828A36-C7D0-5CE6-7597-6634E1794698}"/>
              </a:ext>
            </a:extLst>
          </p:cNvPr>
          <p:cNvCxnSpPr>
            <a:cxnSpLocks/>
          </p:cNvCxnSpPr>
          <p:nvPr/>
        </p:nvCxnSpPr>
        <p:spPr>
          <a:xfrm>
            <a:off x="4201647" y="3288563"/>
            <a:ext cx="871214" cy="0"/>
          </a:xfrm>
          <a:prstGeom prst="straightConnector1">
            <a:avLst/>
          </a:prstGeom>
          <a:ln w="38100">
            <a:solidFill>
              <a:srgbClr val="78463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54">
            <a:extLst>
              <a:ext uri="{FF2B5EF4-FFF2-40B4-BE49-F238E27FC236}">
                <a16:creationId xmlns:a16="http://schemas.microsoft.com/office/drawing/2014/main" id="{3598D61A-6820-6AE1-1B2C-49CAE63D2D28}"/>
              </a:ext>
            </a:extLst>
          </p:cNvPr>
          <p:cNvCxnSpPr>
            <a:cxnSpLocks/>
          </p:cNvCxnSpPr>
          <p:nvPr/>
        </p:nvCxnSpPr>
        <p:spPr>
          <a:xfrm>
            <a:off x="6908127" y="3288563"/>
            <a:ext cx="871214" cy="0"/>
          </a:xfrm>
          <a:prstGeom prst="straightConnector1">
            <a:avLst/>
          </a:prstGeom>
          <a:ln w="38100">
            <a:solidFill>
              <a:srgbClr val="78463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4AA0B0-5A7C-92B3-4CD3-FA51C1C4BC51}"/>
              </a:ext>
            </a:extLst>
          </p:cNvPr>
          <p:cNvSpPr txBox="1"/>
          <p:nvPr/>
        </p:nvSpPr>
        <p:spPr>
          <a:xfrm>
            <a:off x="682247" y="860344"/>
            <a:ext cx="3905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How to automate data analysis?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4A07D-BBB0-229B-C1F8-849E91F66FA8}"/>
              </a:ext>
            </a:extLst>
          </p:cNvPr>
          <p:cNvSpPr txBox="1"/>
          <p:nvPr/>
        </p:nvSpPr>
        <p:spPr>
          <a:xfrm>
            <a:off x="588812" y="4767951"/>
            <a:ext cx="20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2 tools:</a:t>
            </a:r>
            <a:endParaRPr lang="en-US" dirty="0">
              <a:solidFill>
                <a:srgbClr val="78463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289E5-B6EA-3981-9E3F-A0DD50B5334A}"/>
              </a:ext>
            </a:extLst>
          </p:cNvPr>
          <p:cNvSpPr txBox="1"/>
          <p:nvPr/>
        </p:nvSpPr>
        <p:spPr>
          <a:xfrm>
            <a:off x="2374803" y="4765256"/>
            <a:ext cx="20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Python Script</a:t>
            </a:r>
            <a:endParaRPr lang="en-US" dirty="0">
              <a:solidFill>
                <a:srgbClr val="78463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73283F-2AC5-E62C-53FA-3375E3325F09}"/>
              </a:ext>
            </a:extLst>
          </p:cNvPr>
          <p:cNvSpPr txBox="1"/>
          <p:nvPr/>
        </p:nvSpPr>
        <p:spPr>
          <a:xfrm>
            <a:off x="6458541" y="4770294"/>
            <a:ext cx="20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Power BI</a:t>
            </a:r>
            <a:endParaRPr lang="en-US" dirty="0">
              <a:solidFill>
                <a:srgbClr val="784630"/>
              </a:solidFill>
            </a:endParaRP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1FC5DD0-392C-A515-38CE-E0192F3B5999}"/>
              </a:ext>
            </a:extLst>
          </p:cNvPr>
          <p:cNvSpPr/>
          <p:nvPr/>
        </p:nvSpPr>
        <p:spPr>
          <a:xfrm rot="5400000">
            <a:off x="3247801" y="3893501"/>
            <a:ext cx="300279" cy="1331383"/>
          </a:xfrm>
          <a:prstGeom prst="rightBrace">
            <a:avLst>
              <a:gd name="adj1" fmla="val 19730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4CD05CF-21D3-BFC1-B023-864BE47B4414}"/>
              </a:ext>
            </a:extLst>
          </p:cNvPr>
          <p:cNvSpPr/>
          <p:nvPr/>
        </p:nvSpPr>
        <p:spPr>
          <a:xfrm rot="5400000">
            <a:off x="7355559" y="2081399"/>
            <a:ext cx="300279" cy="4944535"/>
          </a:xfrm>
          <a:prstGeom prst="rightBrace">
            <a:avLst>
              <a:gd name="adj1" fmla="val 19730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D1AB7-A8CA-319F-CF05-918005CCB1B6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3754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E7840-315F-80BF-5AA5-745D2498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09374CC-44EF-5172-A36A-CF4B1F7D79BC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D215F8-0F57-AE2A-4433-C894666E0201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52F30-C522-8339-8DDA-E71BA0BAC661}"/>
              </a:ext>
            </a:extLst>
          </p:cNvPr>
          <p:cNvGrpSpPr/>
          <p:nvPr/>
        </p:nvGrpSpPr>
        <p:grpSpPr>
          <a:xfrm>
            <a:off x="1341250" y="3660804"/>
            <a:ext cx="9509499" cy="121659"/>
            <a:chOff x="1341250" y="4753002"/>
            <a:chExt cx="9509499" cy="12165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FEEBE4-3B72-C369-5EAC-8857A039D46E}"/>
                </a:ext>
              </a:extLst>
            </p:cNvPr>
            <p:cNvSpPr/>
            <p:nvPr/>
          </p:nvSpPr>
          <p:spPr>
            <a:xfrm flipV="1">
              <a:off x="1402080" y="4790973"/>
              <a:ext cx="9387840" cy="45719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55D8BB6-5421-17C4-1A2F-063673E5209A}"/>
                </a:ext>
              </a:extLst>
            </p:cNvPr>
            <p:cNvSpPr/>
            <p:nvPr/>
          </p:nvSpPr>
          <p:spPr>
            <a:xfrm>
              <a:off x="1341250" y="4753002"/>
              <a:ext cx="121659" cy="12165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A90DA8-C672-E0D4-23EC-84BAEAE1574D}"/>
                </a:ext>
              </a:extLst>
            </p:cNvPr>
            <p:cNvSpPr/>
            <p:nvPr/>
          </p:nvSpPr>
          <p:spPr>
            <a:xfrm>
              <a:off x="10729090" y="4753002"/>
              <a:ext cx="121659" cy="12165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9D15ACF-87F3-F837-99C6-BAC09533DBEC}"/>
              </a:ext>
            </a:extLst>
          </p:cNvPr>
          <p:cNvSpPr txBox="1"/>
          <p:nvPr/>
        </p:nvSpPr>
        <p:spPr>
          <a:xfrm>
            <a:off x="834135" y="3820434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March 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0EA81-823B-67DC-A51A-F1628C68306A}"/>
              </a:ext>
            </a:extLst>
          </p:cNvPr>
          <p:cNvSpPr txBox="1"/>
          <p:nvPr/>
        </p:nvSpPr>
        <p:spPr>
          <a:xfrm>
            <a:off x="10352943" y="382043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Aug 29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B21E64-CB21-6558-7193-B95F8FE6B5C6}"/>
              </a:ext>
            </a:extLst>
          </p:cNvPr>
          <p:cNvGrpSpPr/>
          <p:nvPr/>
        </p:nvGrpSpPr>
        <p:grpSpPr>
          <a:xfrm>
            <a:off x="1719317" y="2001860"/>
            <a:ext cx="2164774" cy="1696915"/>
            <a:chOff x="2205749" y="2913041"/>
            <a:chExt cx="2395701" cy="187793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798B432-5F1D-18D4-DFC9-C481AD104306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14E8012-CBD3-46C7-7D6C-A198A802B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EC1B58-8BE9-F0BB-A172-BC4A5FBCD264}"/>
              </a:ext>
            </a:extLst>
          </p:cNvPr>
          <p:cNvGrpSpPr/>
          <p:nvPr/>
        </p:nvGrpSpPr>
        <p:grpSpPr>
          <a:xfrm rot="10800000">
            <a:off x="4238761" y="3744494"/>
            <a:ext cx="2164774" cy="1696914"/>
            <a:chOff x="2205749" y="2913042"/>
            <a:chExt cx="2395700" cy="187793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B7D2989-A51B-CE05-8482-DBB74DD78981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614D7F7-2596-A51E-AB4F-031060A6A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17DA42-4333-8E09-48CC-D3AEB2227D5A}"/>
              </a:ext>
            </a:extLst>
          </p:cNvPr>
          <p:cNvGrpSpPr/>
          <p:nvPr/>
        </p:nvGrpSpPr>
        <p:grpSpPr>
          <a:xfrm>
            <a:off x="7239326" y="2001861"/>
            <a:ext cx="2164774" cy="1696914"/>
            <a:chOff x="2205748" y="2913042"/>
            <a:chExt cx="2395700" cy="187793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8021FD7-9F15-CED0-AA35-18544071F7E5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5A61EE40-FEBE-3038-E024-CC7AD67E3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A195947-D46E-CD33-EA20-548411F2156A}"/>
              </a:ext>
            </a:extLst>
          </p:cNvPr>
          <p:cNvSpPr txBox="1"/>
          <p:nvPr/>
        </p:nvSpPr>
        <p:spPr>
          <a:xfrm>
            <a:off x="1489582" y="1363595"/>
            <a:ext cx="262424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Test Time Improvement</a:t>
            </a:r>
          </a:p>
          <a:p>
            <a:pPr algn="ctr"/>
            <a:r>
              <a:rPr lang="en-US" sz="1600" i="1" dirty="0">
                <a:solidFill>
                  <a:srgbClr val="784630"/>
                </a:solidFill>
              </a:rPr>
              <a:t>(early-mid April)</a:t>
            </a:r>
            <a:endParaRPr lang="en-US" i="1" dirty="0">
              <a:solidFill>
                <a:srgbClr val="78463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FBED65-0E01-71A2-BF13-FDDB077B2773}"/>
              </a:ext>
            </a:extLst>
          </p:cNvPr>
          <p:cNvSpPr txBox="1"/>
          <p:nvPr/>
        </p:nvSpPr>
        <p:spPr>
          <a:xfrm>
            <a:off x="3737672" y="5473555"/>
            <a:ext cx="31669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Hardware Failure Detection*</a:t>
            </a:r>
          </a:p>
          <a:p>
            <a:pPr algn="ctr"/>
            <a:r>
              <a:rPr lang="en-US" sz="1600" i="1" dirty="0">
                <a:solidFill>
                  <a:srgbClr val="784630"/>
                </a:solidFill>
              </a:rPr>
              <a:t>(late May)</a:t>
            </a:r>
            <a:endParaRPr lang="en-US" i="1" dirty="0">
              <a:solidFill>
                <a:srgbClr val="78463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847C6-B715-D1FC-E1AB-9AFEB1467ADF}"/>
              </a:ext>
            </a:extLst>
          </p:cNvPr>
          <p:cNvSpPr txBox="1"/>
          <p:nvPr/>
        </p:nvSpPr>
        <p:spPr>
          <a:xfrm>
            <a:off x="7028510" y="1363595"/>
            <a:ext cx="25864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Root Cause Detection*</a:t>
            </a:r>
          </a:p>
          <a:p>
            <a:pPr algn="ctr"/>
            <a:r>
              <a:rPr lang="en-US" sz="1600" i="1" dirty="0">
                <a:solidFill>
                  <a:srgbClr val="784630"/>
                </a:solidFill>
              </a:rPr>
              <a:t>(mid July)</a:t>
            </a:r>
            <a:endParaRPr lang="en-US" i="1" dirty="0">
              <a:solidFill>
                <a:srgbClr val="78463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9883C-5E7D-6A66-1BFC-45EC6B8155B5}"/>
              </a:ext>
            </a:extLst>
          </p:cNvPr>
          <p:cNvSpPr txBox="1"/>
          <p:nvPr/>
        </p:nvSpPr>
        <p:spPr>
          <a:xfrm>
            <a:off x="682247" y="860344"/>
            <a:ext cx="246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*: Unfinished project</a:t>
            </a:r>
            <a:endParaRPr lang="en-US" sz="2000" i="1" dirty="0">
              <a:solidFill>
                <a:srgbClr val="78463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0295E-1F0A-9D3C-96B5-271553C3DF44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87564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AA2C0-661F-A064-3E62-67CACA0AF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5833894-8510-DC12-47A1-C13248A783EC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51EEC0-DB7C-59BC-AA60-FBE751EBC814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662B4-A408-0F33-1E85-7ACBF6CB2A8B}"/>
              </a:ext>
            </a:extLst>
          </p:cNvPr>
          <p:cNvSpPr txBox="1"/>
          <p:nvPr/>
        </p:nvSpPr>
        <p:spPr>
          <a:xfrm>
            <a:off x="6840888" y="2566839"/>
            <a:ext cx="4076329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Problem Statement: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Test time may be too long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No tool for analysis exists</a:t>
            </a:r>
          </a:p>
          <a:p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dirty="0">
                <a:solidFill>
                  <a:srgbClr val="784630"/>
                </a:solidFill>
              </a:rPr>
              <a:t>Objective:</a:t>
            </a:r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b="1" dirty="0">
                <a:solidFill>
                  <a:srgbClr val="784630"/>
                </a:solidFill>
              </a:rPr>
              <a:t>Perform first-pass analysis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Show ways to reduce test time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7A1BB6-78E5-18F6-C713-132722714EDD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D6E649-0123-5FCF-3AF0-52B442E62992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1B79CC-C250-9B18-A4F0-5C35C8EC875E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559AC3-501E-8B0C-D298-2796B8928C26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63FA49A-590F-5B9F-73A4-A2C85FCA5EA2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7A8F81-3624-C54D-6C1C-6F48E94A68A5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DAB52D97-BFB1-B224-EE39-C193B38E0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B8F79D-DBA5-641E-DA9F-2B37863620D9}"/>
              </a:ext>
            </a:extLst>
          </p:cNvPr>
          <p:cNvGrpSpPr/>
          <p:nvPr/>
        </p:nvGrpSpPr>
        <p:grpSpPr>
          <a:xfrm>
            <a:off x="7375477" y="5630450"/>
            <a:ext cx="376248" cy="286004"/>
            <a:chOff x="2205748" y="2913042"/>
            <a:chExt cx="2395700" cy="187793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90F6773-D0E9-C400-C8E2-DEAEBEF7D0C5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7EAB55F7-B404-5F6A-A49D-7B72404F6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80CB39-8E9A-C054-2843-1FEAFBBBA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8815" y="2146131"/>
            <a:ext cx="4969518" cy="3088184"/>
          </a:xfrm>
          <a:prstGeom prst="rect">
            <a:avLst/>
          </a:prstGeom>
          <a:ln w="28575">
            <a:solidFill>
              <a:srgbClr val="7846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E3E5F1C-BE8C-44D7-4E4A-9BBE6CD587C9}"/>
              </a:ext>
            </a:extLst>
          </p:cNvPr>
          <p:cNvGrpSpPr/>
          <p:nvPr/>
        </p:nvGrpSpPr>
        <p:grpSpPr>
          <a:xfrm>
            <a:off x="3712260" y="5545507"/>
            <a:ext cx="487346" cy="365959"/>
            <a:chOff x="2205749" y="2913041"/>
            <a:chExt cx="2395701" cy="1877932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CE26824-F1E0-A5AB-C794-5F9A4F89D8BF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758A084-0250-77AD-C543-805BA2157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6DE41B-BCA3-1B96-EDFE-473D0D62F313}"/>
              </a:ext>
            </a:extLst>
          </p:cNvPr>
          <p:cNvSpPr txBox="1"/>
          <p:nvPr/>
        </p:nvSpPr>
        <p:spPr>
          <a:xfrm>
            <a:off x="1658815" y="860344"/>
            <a:ext cx="3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Test Time Improvement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09356-3361-5A69-A1C7-11A475F52DD0}"/>
              </a:ext>
            </a:extLst>
          </p:cNvPr>
          <p:cNvSpPr txBox="1"/>
          <p:nvPr/>
        </p:nvSpPr>
        <p:spPr>
          <a:xfrm>
            <a:off x="682247" y="860344"/>
            <a:ext cx="104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</a:t>
            </a:r>
            <a:endParaRPr lang="en-US" sz="2000" i="1" dirty="0">
              <a:solidFill>
                <a:srgbClr val="78463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54EC7-951C-4FD9-9DD5-63D2B90F880D}"/>
              </a:ext>
            </a:extLst>
          </p:cNvPr>
          <p:cNvSpPr txBox="1"/>
          <p:nvPr/>
        </p:nvSpPr>
        <p:spPr>
          <a:xfrm>
            <a:off x="6840887" y="2748512"/>
            <a:ext cx="4076329" cy="1877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Deliverables:</a:t>
            </a: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Python Script w/ UI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 err="1">
                <a:solidFill>
                  <a:srgbClr val="784630"/>
                </a:solidFill>
              </a:rPr>
              <a:t>UI</a:t>
            </a:r>
            <a:r>
              <a:rPr lang="en-US" sz="1600" dirty="0">
                <a:solidFill>
                  <a:srgbClr val="784630"/>
                </a:solidFill>
              </a:rPr>
              <a:t> allows user to choose specific data</a:t>
            </a:r>
            <a:br>
              <a:rPr lang="en-US" sz="1600" dirty="0">
                <a:solidFill>
                  <a:srgbClr val="784630"/>
                </a:solidFill>
              </a:rPr>
            </a:b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Power BI Dashboard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7 pages for different analysis tasks</a:t>
            </a:r>
            <a:endParaRPr lang="en-US" sz="2000" dirty="0">
              <a:solidFill>
                <a:srgbClr val="78463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207C4-D3C4-447D-2C24-EC68B683CC36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5317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FCD86-C1B5-1BB1-8112-49BAED1EE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C3B14A0-5CFD-EEA4-E87D-D36811446ECA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EB762-57C8-21E1-3B28-871ACA3F85B9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0CD60-25AE-0A48-08DA-7C6DA091FE1F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F51E46-C056-B72E-D69B-EE08F11339D7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7026B1-A53F-9273-C223-40A34AD745F8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6582EFF-605E-B87A-114C-E791C9A5DD2C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9539BC-A47B-7EA4-5CDA-D260AA028689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761A4C1-1DAD-7412-A345-DF3F3EB63939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CD22BD18-5DD7-5A30-00F5-7D83F5E68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2C12D8-6AAB-4CEB-74F3-838E98AB9098}"/>
              </a:ext>
            </a:extLst>
          </p:cNvPr>
          <p:cNvGrpSpPr/>
          <p:nvPr/>
        </p:nvGrpSpPr>
        <p:grpSpPr>
          <a:xfrm>
            <a:off x="7375477" y="5630450"/>
            <a:ext cx="376248" cy="286004"/>
            <a:chOff x="2205748" y="2913042"/>
            <a:chExt cx="2395700" cy="187793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00CEE55-7AAA-DCAA-E8A2-23BE368ECCB6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493D1772-0764-6A76-37B9-3F7265751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391D8E-23EE-B5E1-61F8-1DC43697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8915" y="2146131"/>
            <a:ext cx="4969518" cy="3088184"/>
          </a:xfrm>
          <a:prstGeom prst="rect">
            <a:avLst/>
          </a:prstGeom>
          <a:ln w="28575">
            <a:solidFill>
              <a:srgbClr val="7846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4074DE-B5D2-BA34-4D28-F4FAB8A6EDBE}"/>
              </a:ext>
            </a:extLst>
          </p:cNvPr>
          <p:cNvGrpSpPr/>
          <p:nvPr/>
        </p:nvGrpSpPr>
        <p:grpSpPr>
          <a:xfrm>
            <a:off x="3712260" y="5545507"/>
            <a:ext cx="487346" cy="365959"/>
            <a:chOff x="2205749" y="2913041"/>
            <a:chExt cx="2395701" cy="1877932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791D90D-4AC0-3A22-D1D5-735602AA0907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22E1ABD-676A-41BA-97D4-E0A1728B7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058C48-8831-1D16-49A7-A0C122C88955}"/>
              </a:ext>
            </a:extLst>
          </p:cNvPr>
          <p:cNvSpPr txBox="1"/>
          <p:nvPr/>
        </p:nvSpPr>
        <p:spPr>
          <a:xfrm>
            <a:off x="1658815" y="860344"/>
            <a:ext cx="3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Test Time Improvement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C0841-8953-DBF9-AB3A-AE7401F6A52F}"/>
              </a:ext>
            </a:extLst>
          </p:cNvPr>
          <p:cNvSpPr txBox="1"/>
          <p:nvPr/>
        </p:nvSpPr>
        <p:spPr>
          <a:xfrm>
            <a:off x="682247" y="860344"/>
            <a:ext cx="104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</a:t>
            </a:r>
            <a:endParaRPr lang="en-US" sz="2000" i="1" dirty="0">
              <a:solidFill>
                <a:srgbClr val="78463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C9A32-C218-5E34-3D2B-EB3E53A678B0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17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10C665-234D-9398-C04A-990260FD6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861989"/>
              </p:ext>
            </p:extLst>
          </p:nvPr>
        </p:nvGraphicFramePr>
        <p:xfrm>
          <a:off x="6370988" y="2146131"/>
          <a:ext cx="4632658" cy="3146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329">
                  <a:extLst>
                    <a:ext uri="{9D8B030D-6E8A-4147-A177-3AD203B41FA5}">
                      <a16:colId xmlns:a16="http://schemas.microsoft.com/office/drawing/2014/main" val="397924458"/>
                    </a:ext>
                  </a:extLst>
                </a:gridCol>
                <a:gridCol w="2316329">
                  <a:extLst>
                    <a:ext uri="{9D8B030D-6E8A-4147-A177-3AD203B41FA5}">
                      <a16:colId xmlns:a16="http://schemas.microsoft.com/office/drawing/2014/main" val="2874755451"/>
                    </a:ext>
                  </a:extLst>
                </a:gridCol>
              </a:tblGrid>
              <a:tr h="403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784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784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7931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84630"/>
                          </a:solidFill>
                        </a:rPr>
                        <a:t>Days of time &amp; effort to analyze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>
                          <a:solidFill>
                            <a:srgbClr val="784630"/>
                          </a:solidFill>
                        </a:rPr>
                        <a:t>Processed automatically (1~3h)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8297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>
                          <a:solidFill>
                            <a:srgbClr val="784630"/>
                          </a:solidFill>
                        </a:rPr>
                        <a:t>Slow return of reports to stakeholders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784630"/>
                          </a:solidFill>
                        </a:rPr>
                        <a:t>Reports generated quickly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37610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>
                          <a:solidFill>
                            <a:srgbClr val="784630"/>
                          </a:solidFill>
                        </a:rPr>
                        <a:t>Complex analysis too impractical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>
                          <a:solidFill>
                            <a:srgbClr val="784630"/>
                          </a:solidFill>
                        </a:rPr>
                        <a:t>Possible w/ automatic calculations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823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72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169E6-1A26-C505-0E8B-ECD3F799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E03DEA5-1FD7-82E7-07BF-8FD88908E144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7F24A-98C6-EB2A-A03D-CFD5A9BF107B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4C4A0B-6AF2-690C-AFFB-2C2AAC4FC5F2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6F486D-58F1-8CF6-AFDE-16040FCC2B46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74768F-0D79-1D40-0CB6-160B9AADB5EA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88887A-6AA5-41F3-F3AB-84788B2B6328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39F6A-CAB6-4038-8641-60C88AB9CF00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3701C81-72D3-D3EA-FC44-5803AF0523BB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CC829A31-496D-542F-D362-5EABA4214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80D522-241D-195E-6F96-223E77DEC9CC}"/>
              </a:ext>
            </a:extLst>
          </p:cNvPr>
          <p:cNvGrpSpPr/>
          <p:nvPr/>
        </p:nvGrpSpPr>
        <p:grpSpPr>
          <a:xfrm>
            <a:off x="7375477" y="5630450"/>
            <a:ext cx="376248" cy="286004"/>
            <a:chOff x="2205748" y="2913042"/>
            <a:chExt cx="2395700" cy="187793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93C0314-DC13-BF4B-CBCB-AECCFFBD9CA5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64C21C66-1CA5-013A-9B4D-0834581F8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1B04C5-FFC3-AC1B-1288-53AB1C39E3FE}"/>
              </a:ext>
            </a:extLst>
          </p:cNvPr>
          <p:cNvGrpSpPr/>
          <p:nvPr/>
        </p:nvGrpSpPr>
        <p:grpSpPr>
          <a:xfrm>
            <a:off x="3712260" y="5545507"/>
            <a:ext cx="487346" cy="365959"/>
            <a:chOff x="2205749" y="2913041"/>
            <a:chExt cx="2395701" cy="1877932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EDB86964-4FEC-DA5E-8645-9C57C47A6DDA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6A9B7B5-C5EE-A6BE-1365-8A4749053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56753D-504A-11A1-C9F6-2A6783553C28}"/>
              </a:ext>
            </a:extLst>
          </p:cNvPr>
          <p:cNvSpPr txBox="1"/>
          <p:nvPr/>
        </p:nvSpPr>
        <p:spPr>
          <a:xfrm>
            <a:off x="1658815" y="860344"/>
            <a:ext cx="3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Test Time Improvement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1C8EA-F473-FDD3-0DA4-19FC74A64574}"/>
              </a:ext>
            </a:extLst>
          </p:cNvPr>
          <p:cNvSpPr txBox="1"/>
          <p:nvPr/>
        </p:nvSpPr>
        <p:spPr>
          <a:xfrm>
            <a:off x="682247" y="860344"/>
            <a:ext cx="104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</a:t>
            </a:r>
            <a:endParaRPr lang="en-US" sz="2000" i="1" dirty="0">
              <a:solidFill>
                <a:srgbClr val="78463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1A565-3C7A-A872-D44D-11FB0755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856" y="-31750"/>
            <a:ext cx="12263890" cy="6902449"/>
          </a:xfrm>
          <a:prstGeom prst="rect">
            <a:avLst/>
          </a:prstGeom>
          <a:ln w="28575">
            <a:solidFill>
              <a:srgbClr val="7846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B6EACD-A726-9142-28D2-2D27FAFF455B}"/>
              </a:ext>
            </a:extLst>
          </p:cNvPr>
          <p:cNvSpPr/>
          <p:nvPr/>
        </p:nvSpPr>
        <p:spPr>
          <a:xfrm>
            <a:off x="682246" y="2370666"/>
            <a:ext cx="2130797" cy="1193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7EE2B-5621-CA57-ADEB-BC60DB762D61}"/>
              </a:ext>
            </a:extLst>
          </p:cNvPr>
          <p:cNvSpPr/>
          <p:nvPr/>
        </p:nvSpPr>
        <p:spPr>
          <a:xfrm>
            <a:off x="3618840" y="2478411"/>
            <a:ext cx="4466639" cy="978312"/>
          </a:xfrm>
          <a:prstGeom prst="rect">
            <a:avLst/>
          </a:prstGeom>
          <a:solidFill>
            <a:schemeClr val="bg2">
              <a:lumMod val="1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pareto chart:</a:t>
            </a:r>
          </a:p>
          <a:p>
            <a:pPr algn="ctr"/>
            <a:r>
              <a:rPr lang="en-US" dirty="0"/>
              <a:t>Vital few (biggest contributors to test time)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Put these up for elimination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97222D-0F45-456D-84B1-A9C1C6C349D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2813043" y="2967567"/>
            <a:ext cx="805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11F1A9-873E-6FC7-E0F7-5FA39ABFEACA}"/>
              </a:ext>
            </a:extLst>
          </p:cNvPr>
          <p:cNvGrpSpPr/>
          <p:nvPr/>
        </p:nvGrpSpPr>
        <p:grpSpPr>
          <a:xfrm>
            <a:off x="583070" y="1622777"/>
            <a:ext cx="11112946" cy="4369996"/>
            <a:chOff x="583070" y="1622777"/>
            <a:chExt cx="11112946" cy="436999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6332A6-8943-4CE7-EC1C-E0D133C0DCD0}"/>
                </a:ext>
              </a:extLst>
            </p:cNvPr>
            <p:cNvSpPr/>
            <p:nvPr/>
          </p:nvSpPr>
          <p:spPr>
            <a:xfrm>
              <a:off x="583070" y="1622777"/>
              <a:ext cx="11112946" cy="29396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389140-031A-2973-3B12-2AB16164F058}"/>
                </a:ext>
              </a:extLst>
            </p:cNvPr>
            <p:cNvSpPr/>
            <p:nvPr/>
          </p:nvSpPr>
          <p:spPr>
            <a:xfrm>
              <a:off x="4777622" y="5268127"/>
              <a:ext cx="2723842" cy="724646"/>
            </a:xfrm>
            <a:prstGeom prst="rect">
              <a:avLst/>
            </a:prstGeom>
            <a:solidFill>
              <a:schemeClr val="bg2">
                <a:lumMod val="10000"/>
                <a:alpha val="6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Pareto chart displaying average test time by test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CA91FF-4052-3197-DDED-0EFF59FB4981}"/>
                </a:ext>
              </a:extLst>
            </p:cNvPr>
            <p:cNvCxnSpPr>
              <a:cxnSpLocks/>
              <a:stCxn id="22" idx="0"/>
              <a:endCxn id="16" idx="2"/>
            </p:cNvCxnSpPr>
            <p:nvPr/>
          </p:nvCxnSpPr>
          <p:spPr>
            <a:xfrm flipV="1">
              <a:off x="6139543" y="4562425"/>
              <a:ext cx="0" cy="70570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A5B9C60-1479-6780-4BD4-44864CCE3FA0}"/>
              </a:ext>
            </a:extLst>
          </p:cNvPr>
          <p:cNvSpPr/>
          <p:nvPr/>
        </p:nvSpPr>
        <p:spPr>
          <a:xfrm>
            <a:off x="-1" y="12401"/>
            <a:ext cx="5852161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Dashboard Sample: Unnecessary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768E7-52CB-84EB-6FE6-7AA146D459B1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984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FBD52-A8E4-2CF2-13A5-83459F329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C50FEA2-E685-CCFE-600D-57810257BF0E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DBE19-FB04-618C-FDE8-62BC634A5241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7321C-6F56-611F-FE4F-663E7360C757}"/>
              </a:ext>
            </a:extLst>
          </p:cNvPr>
          <p:cNvSpPr txBox="1"/>
          <p:nvPr/>
        </p:nvSpPr>
        <p:spPr>
          <a:xfrm>
            <a:off x="6840889" y="2412950"/>
            <a:ext cx="4379013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Problem Statement: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Need to watch for tester issues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Essential information is spread across different places</a:t>
            </a:r>
          </a:p>
          <a:p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dirty="0">
                <a:solidFill>
                  <a:srgbClr val="784630"/>
                </a:solidFill>
              </a:rPr>
              <a:t>Objective:</a:t>
            </a:r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b="1" dirty="0">
                <a:solidFill>
                  <a:srgbClr val="784630"/>
                </a:solidFill>
              </a:rPr>
              <a:t>Auto-detect potential issues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Consolidate important information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0D09DA-9F7F-3F95-A0A7-F8BE979C6B9F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1E799E-B889-0561-A16E-5A292FAFEE66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8D4D13-4E8C-73D9-0EA4-E74CAD99520F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2292AF-4BA6-8E8C-F421-34EF42B4DF73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F7CAC0-0F43-D5A4-5437-6EAADB58270D}"/>
              </a:ext>
            </a:extLst>
          </p:cNvPr>
          <p:cNvGrpSpPr/>
          <p:nvPr/>
        </p:nvGrpSpPr>
        <p:grpSpPr>
          <a:xfrm rot="10800000">
            <a:off x="5291614" y="5926284"/>
            <a:ext cx="513701" cy="367918"/>
            <a:chOff x="2205749" y="2913042"/>
            <a:chExt cx="2395700" cy="1877931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5CAC91C-5F82-3EB6-DCAD-E0C9EB910285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57F5C315-00CA-908A-F956-A0F12DB84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58FC63-4CAE-C454-ED38-FC57503655AB}"/>
              </a:ext>
            </a:extLst>
          </p:cNvPr>
          <p:cNvGrpSpPr/>
          <p:nvPr/>
        </p:nvGrpSpPr>
        <p:grpSpPr>
          <a:xfrm>
            <a:off x="7375477" y="5630450"/>
            <a:ext cx="376248" cy="286004"/>
            <a:chOff x="2205748" y="2913042"/>
            <a:chExt cx="2395700" cy="187793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88A8D551-8088-7A6B-0A54-52252AAC5347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E4D2BE32-5A39-2665-8B48-0D514AA9C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E3361D-6B56-F095-4131-8AA4CA26BD29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E548A30-7EC7-BF9E-3F8A-C7294E101787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AB24FF1E-E4FE-70C7-930F-CE5592FCE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9D56F168-3F78-28CB-DFB2-789F6CB5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4566" y="2146130"/>
            <a:ext cx="4974433" cy="3088184"/>
          </a:xfrm>
          <a:prstGeom prst="rect">
            <a:avLst/>
          </a:prstGeom>
          <a:noFill/>
          <a:ln w="28575">
            <a:solidFill>
              <a:srgbClr val="7846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7FDF2D-262E-70D7-4300-0880B85E78CF}"/>
              </a:ext>
            </a:extLst>
          </p:cNvPr>
          <p:cNvSpPr txBox="1"/>
          <p:nvPr/>
        </p:nvSpPr>
        <p:spPr>
          <a:xfrm>
            <a:off x="682247" y="860344"/>
            <a:ext cx="104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</a:t>
            </a:r>
            <a:endParaRPr lang="en-US" sz="2000" i="1" dirty="0">
              <a:solidFill>
                <a:srgbClr val="78463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9FE3C-D430-164B-A015-E173C6A7DE9C}"/>
              </a:ext>
            </a:extLst>
          </p:cNvPr>
          <p:cNvSpPr txBox="1"/>
          <p:nvPr/>
        </p:nvSpPr>
        <p:spPr>
          <a:xfrm>
            <a:off x="1658815" y="860344"/>
            <a:ext cx="3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Hardware Failure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73202-B7E7-99D9-0F7E-5F5DFD37087A}"/>
              </a:ext>
            </a:extLst>
          </p:cNvPr>
          <p:cNvSpPr txBox="1"/>
          <p:nvPr/>
        </p:nvSpPr>
        <p:spPr>
          <a:xfrm>
            <a:off x="6840889" y="2105175"/>
            <a:ext cx="4379013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Deliverables: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784630"/>
                </a:solidFill>
              </a:rPr>
              <a:t>Powershell</a:t>
            </a:r>
            <a:r>
              <a:rPr lang="en-US" sz="2000" b="1" dirty="0">
                <a:solidFill>
                  <a:srgbClr val="784630"/>
                </a:solidFill>
              </a:rPr>
              <a:t> Script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to auto-run Python Script,</a:t>
            </a:r>
            <a:br>
              <a:rPr lang="en-US" sz="1600" dirty="0">
                <a:solidFill>
                  <a:srgbClr val="784630"/>
                </a:solidFill>
              </a:rPr>
            </a:b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Python Script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collect data</a:t>
            </a:r>
            <a:br>
              <a:rPr lang="en-US" sz="1600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send e-mail alerts</a:t>
            </a:r>
            <a:br>
              <a:rPr lang="en-US" sz="1600" dirty="0">
                <a:solidFill>
                  <a:srgbClr val="784630"/>
                </a:solidFill>
              </a:rPr>
            </a:b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Power BI Dashboard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7 different pages</a:t>
            </a:r>
            <a:br>
              <a:rPr lang="en-US" sz="1600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display consolidated data</a:t>
            </a:r>
            <a:endParaRPr lang="en-US" sz="2000" b="1" dirty="0">
              <a:solidFill>
                <a:srgbClr val="78463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5BBE5-1686-1F83-C13C-5482C43B3A88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5129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B702E3-CBAC-6DF9-406C-4803CA51AAA6}"/>
              </a:ext>
            </a:extLst>
          </p:cNvPr>
          <p:cNvSpPr/>
          <p:nvPr/>
        </p:nvSpPr>
        <p:spPr>
          <a:xfrm>
            <a:off x="3736299" y="678583"/>
            <a:ext cx="4719402" cy="5500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784630"/>
                </a:solidFill>
              </a:rPr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8523D1-E7F8-0AD8-4EA6-A9BE26564872}"/>
              </a:ext>
            </a:extLst>
          </p:cNvPr>
          <p:cNvGrpSpPr/>
          <p:nvPr/>
        </p:nvGrpSpPr>
        <p:grpSpPr>
          <a:xfrm>
            <a:off x="4494210" y="1739900"/>
            <a:ext cx="3203577" cy="4648200"/>
            <a:chOff x="4556123" y="1727200"/>
            <a:chExt cx="3203577" cy="4648200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797E6595-2C30-37DE-6FD5-FA0594C10C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0137367"/>
                </p:ext>
              </p:extLst>
            </p:nvPr>
          </p:nvGraphicFramePr>
          <p:xfrm>
            <a:off x="5102223" y="1727200"/>
            <a:ext cx="2657477" cy="4648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45CC69D4-724F-83A8-3364-93B1AE0747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90693765"/>
                </p:ext>
              </p:extLst>
            </p:nvPr>
          </p:nvGraphicFramePr>
          <p:xfrm>
            <a:off x="4556123" y="1727200"/>
            <a:ext cx="371477" cy="4648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343601-1232-9AE7-C391-583F6C1A986E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9583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5403C5-4410-F242-B371-D1BBD7E66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8F2A0C5-68B3-F3C1-A566-833D2E0CBD21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6F4357-DC0B-9199-B2BF-709555DC5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657372"/>
              </p:ext>
            </p:extLst>
          </p:nvPr>
        </p:nvGraphicFramePr>
        <p:xfrm>
          <a:off x="6370988" y="2146131"/>
          <a:ext cx="4632658" cy="2963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329">
                  <a:extLst>
                    <a:ext uri="{9D8B030D-6E8A-4147-A177-3AD203B41FA5}">
                      <a16:colId xmlns:a16="http://schemas.microsoft.com/office/drawing/2014/main" val="397924458"/>
                    </a:ext>
                  </a:extLst>
                </a:gridCol>
                <a:gridCol w="2316329">
                  <a:extLst>
                    <a:ext uri="{9D8B030D-6E8A-4147-A177-3AD203B41FA5}">
                      <a16:colId xmlns:a16="http://schemas.microsoft.com/office/drawing/2014/main" val="2874755451"/>
                    </a:ext>
                  </a:extLst>
                </a:gridCol>
              </a:tblGrid>
              <a:tr h="403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7846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784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7931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84630"/>
                          </a:solidFill>
                        </a:rPr>
                        <a:t>Disorganized; </a:t>
                      </a:r>
                      <a:br>
                        <a:rPr lang="en-US" dirty="0">
                          <a:solidFill>
                            <a:srgbClr val="784630"/>
                          </a:solidFill>
                        </a:rPr>
                      </a:br>
                      <a:r>
                        <a:rPr lang="en-US" dirty="0">
                          <a:solidFill>
                            <a:srgbClr val="784630"/>
                          </a:solidFill>
                        </a:rPr>
                        <a:t>hard to understand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>
                          <a:solidFill>
                            <a:srgbClr val="784630"/>
                          </a:solidFill>
                        </a:rPr>
                        <a:t>Intuitive design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8297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84630"/>
                          </a:solidFill>
                        </a:rPr>
                        <a:t>Flags testers already under maintenance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784630"/>
                          </a:solidFill>
                        </a:rPr>
                        <a:t>Can check current tester status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37610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>
                          <a:solidFill>
                            <a:srgbClr val="784630"/>
                          </a:solidFill>
                        </a:rPr>
                        <a:t>Uncertain of effectiveness of</a:t>
                      </a:r>
                      <a:br>
                        <a:rPr lang="en-US" altLang="ja-JP" sz="1800" dirty="0">
                          <a:solidFill>
                            <a:srgbClr val="784630"/>
                          </a:solidFill>
                        </a:rPr>
                      </a:br>
                      <a:r>
                        <a:rPr lang="en-US" altLang="ja-JP" sz="1800" dirty="0">
                          <a:solidFill>
                            <a:srgbClr val="784630"/>
                          </a:solidFill>
                        </a:rPr>
                        <a:t>maintenance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dirty="0">
                          <a:solidFill>
                            <a:srgbClr val="784630"/>
                          </a:solidFill>
                        </a:rPr>
                        <a:t>Track testers</a:t>
                      </a:r>
                      <a:br>
                        <a:rPr lang="en-US" altLang="ja-JP" sz="1800" dirty="0">
                          <a:solidFill>
                            <a:srgbClr val="784630"/>
                          </a:solidFill>
                        </a:rPr>
                      </a:br>
                      <a:r>
                        <a:rPr lang="en-US" altLang="ja-JP" sz="1800" dirty="0">
                          <a:solidFill>
                            <a:srgbClr val="784630"/>
                          </a:solidFill>
                        </a:rPr>
                        <a:t>post-maintenance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7846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82385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24D36AF-54BF-A470-2FD8-E34CB3E3F257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9E213-3385-809E-1B39-7C592AFE3442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6E01CA-BC27-3034-B6E1-73E50E758C77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5E4CD5-8969-7D32-CF8F-4F7507AF786C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B1AF5CA-94CD-80D4-C6E3-70CDC665DDA1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E89BC0-B13F-D3DA-2C27-8F5EDCBA403E}"/>
              </a:ext>
            </a:extLst>
          </p:cNvPr>
          <p:cNvGrpSpPr/>
          <p:nvPr/>
        </p:nvGrpSpPr>
        <p:grpSpPr>
          <a:xfrm rot="10800000">
            <a:off x="5291614" y="5926284"/>
            <a:ext cx="513701" cy="367918"/>
            <a:chOff x="2205749" y="2913042"/>
            <a:chExt cx="2395700" cy="1877931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CE189069-6894-D757-CEF4-A9862853616B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7BD56454-960F-06A5-3849-AC7058C6C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92A359-3CAA-BD49-9B3D-1A72111C98F0}"/>
              </a:ext>
            </a:extLst>
          </p:cNvPr>
          <p:cNvGrpSpPr/>
          <p:nvPr/>
        </p:nvGrpSpPr>
        <p:grpSpPr>
          <a:xfrm>
            <a:off x="7375477" y="5630450"/>
            <a:ext cx="376248" cy="286004"/>
            <a:chOff x="2205748" y="2913042"/>
            <a:chExt cx="2395700" cy="187793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A4524E3-1404-4BF4-CACD-BF9B6B384958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7C349D61-F218-1D57-989A-71ED73D41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78E77D-6F2C-1561-A8AF-2BEE68EFE706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B8B6F9C-5243-C96A-58D1-325FB4338043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0508E6D-A132-29ED-2389-4E574912F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531BCC4A-4CE8-C575-A322-23D9904A0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0299" y="2146131"/>
            <a:ext cx="4974433" cy="3088184"/>
          </a:xfrm>
          <a:prstGeom prst="rect">
            <a:avLst/>
          </a:prstGeom>
          <a:noFill/>
          <a:ln w="28575">
            <a:solidFill>
              <a:srgbClr val="7846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62717B-B16C-E10E-0BE1-74B3FBB809D9}"/>
              </a:ext>
            </a:extLst>
          </p:cNvPr>
          <p:cNvSpPr txBox="1"/>
          <p:nvPr/>
        </p:nvSpPr>
        <p:spPr>
          <a:xfrm>
            <a:off x="682247" y="860344"/>
            <a:ext cx="104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</a:t>
            </a:r>
            <a:endParaRPr lang="en-US" sz="2000" i="1" dirty="0">
              <a:solidFill>
                <a:srgbClr val="78463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15DB4-51B1-6F67-7947-9722F01E0514}"/>
              </a:ext>
            </a:extLst>
          </p:cNvPr>
          <p:cNvSpPr txBox="1"/>
          <p:nvPr/>
        </p:nvSpPr>
        <p:spPr>
          <a:xfrm>
            <a:off x="1658815" y="860344"/>
            <a:ext cx="3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Hardware Failure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1BB2F-A822-C2AB-7927-22FB69BFD56A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1682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7705E1-A397-2B87-944E-D6CB4FDBC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74F46-6DFB-3652-B2EC-459DC0ECB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18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DAFC8B-FD8B-A360-4392-163B90D35B6C}"/>
              </a:ext>
            </a:extLst>
          </p:cNvPr>
          <p:cNvSpPr/>
          <p:nvPr/>
        </p:nvSpPr>
        <p:spPr>
          <a:xfrm>
            <a:off x="608393" y="1491343"/>
            <a:ext cx="11507407" cy="2442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EEF39A-BB78-3932-34A2-59668D012479}"/>
              </a:ext>
            </a:extLst>
          </p:cNvPr>
          <p:cNvSpPr/>
          <p:nvPr/>
        </p:nvSpPr>
        <p:spPr>
          <a:xfrm>
            <a:off x="608392" y="3933955"/>
            <a:ext cx="3060093" cy="452986"/>
          </a:xfrm>
          <a:prstGeom prst="rect">
            <a:avLst/>
          </a:prstGeom>
          <a:solidFill>
            <a:schemeClr val="bg2">
              <a:lumMod val="1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 graph of Yield by Tester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3AE591-C921-346B-5ADA-3CA77149EA1F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flipH="1">
            <a:off x="1059392" y="1831533"/>
            <a:ext cx="931282" cy="46462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A775D-2FA4-AB46-C722-82A88CE4A6F0}"/>
              </a:ext>
            </a:extLst>
          </p:cNvPr>
          <p:cNvSpPr/>
          <p:nvPr/>
        </p:nvSpPr>
        <p:spPr>
          <a:xfrm>
            <a:off x="460627" y="1082232"/>
            <a:ext cx="3060093" cy="749301"/>
          </a:xfrm>
          <a:prstGeom prst="rect">
            <a:avLst/>
          </a:prstGeom>
          <a:solidFill>
            <a:schemeClr val="bg2">
              <a:lumMod val="1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Tester yield excessively low:</a:t>
            </a:r>
          </a:p>
          <a:p>
            <a:pPr algn="ctr"/>
            <a:r>
              <a:rPr lang="en-US" dirty="0">
                <a:solidFill>
                  <a:srgbClr val="82B0E8"/>
                </a:solidFill>
              </a:rPr>
              <a:t>Investigate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F972DC-5E64-0A40-9D20-409136834DC0}"/>
              </a:ext>
            </a:extLst>
          </p:cNvPr>
          <p:cNvSpPr/>
          <p:nvPr/>
        </p:nvSpPr>
        <p:spPr>
          <a:xfrm>
            <a:off x="645584" y="2296159"/>
            <a:ext cx="827616" cy="1611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B20000-1CC2-CF6A-9C34-D73E88D1AE67}"/>
              </a:ext>
            </a:extLst>
          </p:cNvPr>
          <p:cNvGrpSpPr/>
          <p:nvPr/>
        </p:nvGrpSpPr>
        <p:grpSpPr>
          <a:xfrm>
            <a:off x="12105" y="-1"/>
            <a:ext cx="12179895" cy="6864823"/>
            <a:chOff x="12105" y="-1"/>
            <a:chExt cx="12179895" cy="6864823"/>
          </a:xfrm>
        </p:grpSpPr>
        <p:pic>
          <p:nvPicPr>
            <p:cNvPr id="2" name="Picture 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C46C06A-6C9C-C1BA-980F-4FCE069C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05" y="-1"/>
              <a:ext cx="12179895" cy="6864823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EB0B43-43B7-C49D-DD18-32DB417BBD89}"/>
                </a:ext>
              </a:extLst>
            </p:cNvPr>
            <p:cNvSpPr txBox="1"/>
            <p:nvPr/>
          </p:nvSpPr>
          <p:spPr>
            <a:xfrm>
              <a:off x="5671043" y="3143539"/>
              <a:ext cx="8499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Old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02A54F-7F8B-0305-8FED-765D70B51899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109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7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6CE8F-7BEA-CE84-EFC1-9E952F098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EAE752C-E9D1-9413-116E-3D0806F05C0D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5536E2-EC4F-39A3-93C8-59A7CE727B25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1376BD-81FF-47C1-1C38-8ACF1D56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7023" y="2146130"/>
            <a:ext cx="4969518" cy="3088184"/>
          </a:xfrm>
          <a:prstGeom prst="rect">
            <a:avLst/>
          </a:prstGeom>
          <a:noFill/>
          <a:ln w="28575">
            <a:solidFill>
              <a:srgbClr val="78463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4420AA-2BE9-78A4-D593-4D006992B8C4}"/>
              </a:ext>
            </a:extLst>
          </p:cNvPr>
          <p:cNvSpPr txBox="1"/>
          <p:nvPr/>
        </p:nvSpPr>
        <p:spPr>
          <a:xfrm>
            <a:off x="6840889" y="2412949"/>
            <a:ext cx="4131911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Problem Statement: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Need to know when an issue began;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Difficult to process data manually</a:t>
            </a:r>
          </a:p>
          <a:p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dirty="0">
                <a:solidFill>
                  <a:srgbClr val="784630"/>
                </a:solidFill>
              </a:rPr>
              <a:t>Objective:</a:t>
            </a:r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b="1" dirty="0">
                <a:solidFill>
                  <a:srgbClr val="784630"/>
                </a:solidFill>
              </a:rPr>
              <a:t>Find the start date of the issue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Automate the process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9F2704-DEED-4B0D-4163-5FBB23A1246B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1C3C31-B89B-8D24-662B-A9A9FC8344F5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970453F-4ABD-4217-B503-901097279838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3C1C5B-CD7A-EEA3-099F-F4CE16F4F277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AB19AD-C877-9C91-BED5-F07F4D71EFAC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27A9AF4-2860-58C7-65BC-145DE0203024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F5A55BDF-503D-3285-172A-1BC0B0BB4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05AFF6-6D0C-DB3F-E9FD-4A07320CDA4A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8C7AD47-C41F-6E0F-ECED-14CD58EFFBCF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ABBA851A-6EA8-3FD5-3328-4C6BAB9BD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F8C5E5-DE9C-5D6A-ED32-757FC2D04A6E}"/>
              </a:ext>
            </a:extLst>
          </p:cNvPr>
          <p:cNvGrpSpPr/>
          <p:nvPr/>
        </p:nvGrpSpPr>
        <p:grpSpPr>
          <a:xfrm>
            <a:off x="7319763" y="5545998"/>
            <a:ext cx="487347" cy="370456"/>
            <a:chOff x="2205748" y="2913042"/>
            <a:chExt cx="2395700" cy="187793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D2318A9-E1D1-579D-AFCA-3E7557D04D2F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F45C456B-B8EF-B0D7-F0DC-9699304AE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58BF65-3D57-7FEE-3A5B-45CF1C04C86C}"/>
              </a:ext>
            </a:extLst>
          </p:cNvPr>
          <p:cNvSpPr txBox="1"/>
          <p:nvPr/>
        </p:nvSpPr>
        <p:spPr>
          <a:xfrm>
            <a:off x="682247" y="860344"/>
            <a:ext cx="104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</a:t>
            </a:r>
            <a:endParaRPr lang="en-US" sz="2000" i="1" dirty="0">
              <a:solidFill>
                <a:srgbClr val="7846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A40DF-C1B2-37B6-34BD-97841830C976}"/>
              </a:ext>
            </a:extLst>
          </p:cNvPr>
          <p:cNvSpPr txBox="1"/>
          <p:nvPr/>
        </p:nvSpPr>
        <p:spPr>
          <a:xfrm>
            <a:off x="1658815" y="860344"/>
            <a:ext cx="3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Root Cause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57A19-AC3C-D836-AB0A-D66F10FF2FCE}"/>
              </a:ext>
            </a:extLst>
          </p:cNvPr>
          <p:cNvSpPr txBox="1"/>
          <p:nvPr/>
        </p:nvSpPr>
        <p:spPr>
          <a:xfrm>
            <a:off x="6840889" y="2628395"/>
            <a:ext cx="413191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Deliverables: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Python Script with UI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User can specify which tester logs to</a:t>
            </a:r>
            <a:br>
              <a:rPr lang="en-US" sz="1600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get data from</a:t>
            </a:r>
            <a:br>
              <a:rPr lang="en-US" sz="2000" b="1" dirty="0">
                <a:solidFill>
                  <a:srgbClr val="784630"/>
                </a:solidFill>
              </a:rPr>
            </a:b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Power BI Dashboard</a:t>
            </a:r>
            <a:r>
              <a:rPr lang="ja-JP" altLang="en-US" sz="2000" b="1" dirty="0">
                <a:solidFill>
                  <a:srgbClr val="784630"/>
                </a:solidFill>
              </a:rPr>
              <a:t> ✕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Incomplete due to lack of time</a:t>
            </a:r>
            <a:endParaRPr lang="en-US" sz="2000" b="1" dirty="0">
              <a:solidFill>
                <a:srgbClr val="78463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001D6-35CB-F2B1-CCCE-3B547E66EE0F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97540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9FC38-FFDF-F152-C59F-97DD7C474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DD9F0CF-E2EC-1AE4-ABF7-584D97DCC8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A215B-9CF4-E2C8-B1D9-A1D3F4A2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103406"/>
            <a:ext cx="7188200" cy="46511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DEC935-3148-207A-FDFB-7E0CD83605F5}"/>
              </a:ext>
            </a:extLst>
          </p:cNvPr>
          <p:cNvSpPr/>
          <p:nvPr/>
        </p:nvSpPr>
        <p:spPr>
          <a:xfrm>
            <a:off x="2540000" y="2616200"/>
            <a:ext cx="1028700" cy="2095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EBC176-70E4-3237-B2C7-A85934BB2155}"/>
              </a:ext>
            </a:extLst>
          </p:cNvPr>
          <p:cNvSpPr/>
          <p:nvPr/>
        </p:nvSpPr>
        <p:spPr>
          <a:xfrm>
            <a:off x="2540000" y="3324225"/>
            <a:ext cx="1104900" cy="2095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372273-35A9-B464-7461-D16A9E74016A}"/>
              </a:ext>
            </a:extLst>
          </p:cNvPr>
          <p:cNvSpPr/>
          <p:nvPr/>
        </p:nvSpPr>
        <p:spPr>
          <a:xfrm>
            <a:off x="2540000" y="4032250"/>
            <a:ext cx="647700" cy="2095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8A9EB-68D4-07AC-D326-F87F387FC520}"/>
              </a:ext>
            </a:extLst>
          </p:cNvPr>
          <p:cNvSpPr/>
          <p:nvPr/>
        </p:nvSpPr>
        <p:spPr>
          <a:xfrm>
            <a:off x="4171651" y="2481262"/>
            <a:ext cx="1227060" cy="479425"/>
          </a:xfrm>
          <a:prstGeom prst="rect">
            <a:avLst/>
          </a:prstGeom>
          <a:solidFill>
            <a:schemeClr val="bg2">
              <a:lumMod val="1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  <a:endParaRPr lang="en-US" dirty="0">
              <a:solidFill>
                <a:srgbClr val="82B0E8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38EBBE-6925-88DC-CEA4-B8F6D3026A7C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3568700" y="2720975"/>
            <a:ext cx="60295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12A55-54E6-7E6A-B428-B60347B68450}"/>
              </a:ext>
            </a:extLst>
          </p:cNvPr>
          <p:cNvCxnSpPr>
            <a:cxnSpLocks/>
            <a:stCxn id="13" idx="2"/>
            <a:endCxn id="11" idx="3"/>
          </p:cNvCxnSpPr>
          <p:nvPr/>
        </p:nvCxnSpPr>
        <p:spPr>
          <a:xfrm rot="5400000">
            <a:off x="3980885" y="2624703"/>
            <a:ext cx="468313" cy="1140281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5">
            <a:extLst>
              <a:ext uri="{FF2B5EF4-FFF2-40B4-BE49-F238E27FC236}">
                <a16:creationId xmlns:a16="http://schemas.microsoft.com/office/drawing/2014/main" id="{8B1C1BAC-C74B-03A2-3F0C-B83776B12ECE}"/>
              </a:ext>
            </a:extLst>
          </p:cNvPr>
          <p:cNvCxnSpPr>
            <a:cxnSpLocks/>
            <a:stCxn id="13" idx="2"/>
            <a:endCxn id="12" idx="3"/>
          </p:cNvCxnSpPr>
          <p:nvPr/>
        </p:nvCxnSpPr>
        <p:spPr>
          <a:xfrm rot="5400000">
            <a:off x="3398272" y="2750116"/>
            <a:ext cx="1176338" cy="1597481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03027A-C9C5-1F7C-BF2F-E90686E76B83}"/>
              </a:ext>
            </a:extLst>
          </p:cNvPr>
          <p:cNvGrpSpPr/>
          <p:nvPr/>
        </p:nvGrpSpPr>
        <p:grpSpPr>
          <a:xfrm>
            <a:off x="3187700" y="3258343"/>
            <a:ext cx="7957892" cy="1527321"/>
            <a:chOff x="3187700" y="3258343"/>
            <a:chExt cx="7957892" cy="15273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66CCE6-0C3C-5FBE-651F-09B44167D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76" y="3737768"/>
              <a:ext cx="3515216" cy="104789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272131-3853-F707-D627-429F2B5D7485}"/>
                </a:ext>
              </a:extLst>
            </p:cNvPr>
            <p:cNvSpPr/>
            <p:nvPr/>
          </p:nvSpPr>
          <p:spPr>
            <a:xfrm>
              <a:off x="7630376" y="3258343"/>
              <a:ext cx="2278134" cy="479425"/>
            </a:xfrm>
            <a:prstGeom prst="rect">
              <a:avLst/>
            </a:prstGeom>
            <a:solidFill>
              <a:schemeClr val="bg2">
                <a:lumMod val="10000"/>
                <a:alpha val="6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SQL Server Database</a:t>
              </a:r>
              <a:endParaRPr lang="en-US" dirty="0">
                <a:solidFill>
                  <a:srgbClr val="82B0E8"/>
                </a:solidFill>
              </a:endParaRPr>
            </a:p>
          </p:txBody>
        </p:sp>
        <p:cxnSp>
          <p:nvCxnSpPr>
            <p:cNvPr id="2" name="Straight Arrow Connector 15">
              <a:extLst>
                <a:ext uri="{FF2B5EF4-FFF2-40B4-BE49-F238E27FC236}">
                  <a16:creationId xmlns:a16="http://schemas.microsoft.com/office/drawing/2014/main" id="{69520994-AE41-903E-0905-89D9F97079A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187700" y="4137025"/>
              <a:ext cx="4442676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AC4E51-0AF7-90BE-BA8F-C23B4B800527}"/>
              </a:ext>
            </a:extLst>
          </p:cNvPr>
          <p:cNvSpPr/>
          <p:nvPr/>
        </p:nvSpPr>
        <p:spPr>
          <a:xfrm>
            <a:off x="2540000" y="4475162"/>
            <a:ext cx="4442676" cy="98583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5">
            <a:extLst>
              <a:ext uri="{FF2B5EF4-FFF2-40B4-BE49-F238E27FC236}">
                <a16:creationId xmlns:a16="http://schemas.microsoft.com/office/drawing/2014/main" id="{4A02E6EE-E85F-3223-D801-74B5BA846E2F}"/>
              </a:ext>
            </a:extLst>
          </p:cNvPr>
          <p:cNvCxnSpPr>
            <a:cxnSpLocks/>
            <a:stCxn id="14" idx="1"/>
            <a:endCxn id="8" idx="3"/>
          </p:cNvCxnSpPr>
          <p:nvPr/>
        </p:nvCxnSpPr>
        <p:spPr>
          <a:xfrm rot="10800000" flipV="1">
            <a:off x="6982677" y="4968078"/>
            <a:ext cx="38703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EAF9A-96BC-055A-98EE-97F89E4C4F84}"/>
              </a:ext>
            </a:extLst>
          </p:cNvPr>
          <p:cNvSpPr/>
          <p:nvPr/>
        </p:nvSpPr>
        <p:spPr>
          <a:xfrm>
            <a:off x="7982729" y="4833718"/>
            <a:ext cx="2810510" cy="747003"/>
          </a:xfrm>
          <a:prstGeom prst="rect">
            <a:avLst/>
          </a:prstGeom>
          <a:solidFill>
            <a:schemeClr val="bg2">
              <a:lumMod val="1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filtered for in</a:t>
            </a:r>
            <a:br>
              <a:rPr lang="en-US" dirty="0"/>
            </a:br>
            <a:r>
              <a:rPr lang="en-US" dirty="0"/>
              <a:t>future Power BI dashboard</a:t>
            </a:r>
            <a:endParaRPr lang="en-US" dirty="0">
              <a:solidFill>
                <a:srgbClr val="82B0E8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12CB0-9F49-1D0C-C0CD-2D1D5D5F6DE8}"/>
              </a:ext>
            </a:extLst>
          </p:cNvPr>
          <p:cNvSpPr/>
          <p:nvPr/>
        </p:nvSpPr>
        <p:spPr>
          <a:xfrm>
            <a:off x="7369711" y="4475163"/>
            <a:ext cx="2207426" cy="985832"/>
          </a:xfrm>
          <a:prstGeom prst="rect">
            <a:avLst/>
          </a:prstGeom>
          <a:solidFill>
            <a:schemeClr val="bg2">
              <a:lumMod val="1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upload is done automatically: </a:t>
            </a:r>
            <a:br>
              <a:rPr lang="en-US" dirty="0"/>
            </a:br>
            <a:r>
              <a:rPr lang="en-US" dirty="0">
                <a:solidFill>
                  <a:srgbClr val="82B0E8"/>
                </a:solidFill>
              </a:rPr>
              <a:t>Much more efficient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69018-2A3A-D3C4-A30C-63316AC45B59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5942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3" grpId="1" animBg="1"/>
      <p:bldP spid="13" grpId="2" animBg="1"/>
      <p:bldP spid="8" grpId="0" animBg="1"/>
      <p:bldP spid="28" grpId="0" animBg="1"/>
      <p:bldP spid="28" grpId="1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88D39-7DAA-F268-72EE-512FF43F8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F42E85-2299-F5A3-34FE-577C08A90128}"/>
              </a:ext>
            </a:extLst>
          </p:cNvPr>
          <p:cNvSpPr/>
          <p:nvPr/>
        </p:nvSpPr>
        <p:spPr>
          <a:xfrm>
            <a:off x="3385800" y="2914650"/>
            <a:ext cx="5420400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5301D-672E-DAC0-C1FA-43B6F31A7172}"/>
              </a:ext>
            </a:extLst>
          </p:cNvPr>
          <p:cNvSpPr/>
          <p:nvPr/>
        </p:nvSpPr>
        <p:spPr>
          <a:xfrm>
            <a:off x="3808396" y="2993571"/>
            <a:ext cx="4575208" cy="87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784630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3559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345AF-42AD-23E9-AB53-438B899E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39FB41B-5146-D93F-3AFA-6E2FFCF5B016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A60EB-428A-7F6E-A49C-885F598AE0CA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FCC3E1-968E-EBAA-32B5-B3C328F21BA0}"/>
              </a:ext>
            </a:extLst>
          </p:cNvPr>
          <p:cNvSpPr txBox="1"/>
          <p:nvPr/>
        </p:nvSpPr>
        <p:spPr>
          <a:xfrm>
            <a:off x="682247" y="860344"/>
            <a:ext cx="3434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To automate data analysis…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2B746-0894-A872-04FF-E410FD22643F}"/>
              </a:ext>
            </a:extLst>
          </p:cNvPr>
          <p:cNvSpPr txBox="1"/>
          <p:nvPr/>
        </p:nvSpPr>
        <p:spPr>
          <a:xfrm>
            <a:off x="2799300" y="1631556"/>
            <a:ext cx="18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84630"/>
                </a:solidFill>
              </a:rPr>
              <a:t>Python Scripts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F8247-5606-CCDA-F3A2-122DB7EEA9BA}"/>
              </a:ext>
            </a:extLst>
          </p:cNvPr>
          <p:cNvSpPr txBox="1"/>
          <p:nvPr/>
        </p:nvSpPr>
        <p:spPr>
          <a:xfrm>
            <a:off x="7181364" y="1631556"/>
            <a:ext cx="2531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84630"/>
                </a:solidFill>
              </a:rPr>
              <a:t>Power BI Dashboard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18C8D7-7FF7-35A2-934F-819E5791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492" y="3798064"/>
            <a:ext cx="2150589" cy="14823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4A6A49-E29D-1C0F-527D-66E890EE0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38" y="3148454"/>
            <a:ext cx="2150589" cy="1391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9AE81-843F-F9FD-F49F-A3DC6FA64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733" y="2225790"/>
            <a:ext cx="2598903" cy="14811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2955FD-F660-0F58-41F0-7C3539100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166" y="3311843"/>
            <a:ext cx="2800027" cy="15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0DEADD-0A0B-7CED-5EC6-A5894652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6447" y="2523878"/>
            <a:ext cx="2800026" cy="1575930"/>
          </a:xfrm>
          <a:prstGeom prst="rect">
            <a:avLst/>
          </a:prstGeom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1C8846-1B11-8CF7-3147-302208A25E17}"/>
              </a:ext>
            </a:extLst>
          </p:cNvPr>
          <p:cNvSpPr txBox="1"/>
          <p:nvPr/>
        </p:nvSpPr>
        <p:spPr>
          <a:xfrm>
            <a:off x="3631517" y="5386333"/>
            <a:ext cx="492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84630"/>
                </a:solidFill>
              </a:rPr>
              <a:t>How do these work together?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66152-A378-0D71-B4BF-DBBCF73461B4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7157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0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94216-CC84-26E7-8B9F-5C9E8DE47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C83CD7D-3A83-EF4A-5B4E-4CBE96401772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77A4E-7F07-BFAD-2CE1-F170E00612C3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F63B0-5C11-09DC-08D9-B584DB3BFD86}"/>
              </a:ext>
            </a:extLst>
          </p:cNvPr>
          <p:cNvSpPr txBox="1"/>
          <p:nvPr/>
        </p:nvSpPr>
        <p:spPr>
          <a:xfrm>
            <a:off x="682247" y="860344"/>
            <a:ext cx="1343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17AC8-0D7D-18A5-1D2A-C9187ACE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333" y="860344"/>
            <a:ext cx="1906336" cy="5359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E8B48-9F0E-7763-507E-73A1AB02389D}"/>
              </a:ext>
            </a:extLst>
          </p:cNvPr>
          <p:cNvSpPr txBox="1"/>
          <p:nvPr/>
        </p:nvSpPr>
        <p:spPr>
          <a:xfrm>
            <a:off x="4034123" y="1821396"/>
            <a:ext cx="1206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84630"/>
                </a:solidFill>
              </a:rPr>
              <a:t>Python Scripts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6DF0F-3698-75F3-3696-D3C39731C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374" y="2775911"/>
            <a:ext cx="947502" cy="653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908AC-FD85-886A-C8C6-B60CC3EA6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878" y="2489708"/>
            <a:ext cx="947502" cy="613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88CB77-0943-8A41-D9F2-E6F7044A4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8388" y="2083202"/>
            <a:ext cx="1145019" cy="652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004AF-5AA9-E6A7-6935-FCDC41D8BD60}"/>
              </a:ext>
            </a:extLst>
          </p:cNvPr>
          <p:cNvSpPr txBox="1"/>
          <p:nvPr/>
        </p:nvSpPr>
        <p:spPr>
          <a:xfrm>
            <a:off x="4827706" y="4490475"/>
            <a:ext cx="1589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84630"/>
                </a:solidFill>
              </a:rPr>
              <a:t>Power BI Dashboard</a:t>
            </a:r>
            <a:endParaRPr lang="en-US" sz="1200" b="1" i="1" dirty="0">
              <a:solidFill>
                <a:srgbClr val="78463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C6F12F-D4B6-5696-58D1-AD8C1FDD3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0306" y="5060570"/>
            <a:ext cx="1030200" cy="5806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B55B05-58EA-ECD5-FF3A-87EBA0AC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74767" y="4770658"/>
            <a:ext cx="1030200" cy="579824"/>
          </a:xfrm>
          <a:prstGeom prst="rect">
            <a:avLst/>
          </a:prstGeom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4891EABD-9C2C-2B06-926F-E77FCC9BE421}"/>
              </a:ext>
            </a:extLst>
          </p:cNvPr>
          <p:cNvSpPr/>
          <p:nvPr/>
        </p:nvSpPr>
        <p:spPr>
          <a:xfrm rot="10800000">
            <a:off x="5509079" y="1644650"/>
            <a:ext cx="229115" cy="2089150"/>
          </a:xfrm>
          <a:prstGeom prst="rightBrace">
            <a:avLst>
              <a:gd name="adj1" fmla="val 44363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4630"/>
              </a:solidFill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F8FF311-AFC0-EE9E-8A6C-E645CCB464B5}"/>
              </a:ext>
            </a:extLst>
          </p:cNvPr>
          <p:cNvSpPr/>
          <p:nvPr/>
        </p:nvSpPr>
        <p:spPr>
          <a:xfrm rot="10800000">
            <a:off x="6495676" y="4903046"/>
            <a:ext cx="229115" cy="511153"/>
          </a:xfrm>
          <a:prstGeom prst="rightBrace">
            <a:avLst>
              <a:gd name="adj1" fmla="val 44363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8463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A068A-A046-A232-68DF-9684E1C8FDF3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10352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2B785-EDF6-0405-F15F-829EF613D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78F4978-408C-6F96-2DCC-55033BAF46AD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F6E12-5C7B-0A6D-9EEB-EFB5FED7BF83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B4CF3-86DF-E4FA-D8E1-54C3B53532D9}"/>
              </a:ext>
            </a:extLst>
          </p:cNvPr>
          <p:cNvSpPr txBox="1"/>
          <p:nvPr/>
        </p:nvSpPr>
        <p:spPr>
          <a:xfrm>
            <a:off x="682247" y="860344"/>
            <a:ext cx="18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Python 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7866D-3DDC-2E43-EAD6-A66BBA19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233" y="860344"/>
            <a:ext cx="1906336" cy="53599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561504-7CB3-9538-F7EA-67B530887E62}"/>
              </a:ext>
            </a:extLst>
          </p:cNvPr>
          <p:cNvSpPr/>
          <p:nvPr/>
        </p:nvSpPr>
        <p:spPr>
          <a:xfrm>
            <a:off x="9525000" y="1583266"/>
            <a:ext cx="2057400" cy="2218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84BAF-21A7-5E83-C630-2F8503CF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826" y="3650594"/>
            <a:ext cx="2150589" cy="1482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93EE4-4F06-5025-ABDD-FB25DF398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072" y="3000984"/>
            <a:ext cx="2150589" cy="1391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BB265-983A-283B-3580-E8BCD30B5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067" y="2078320"/>
            <a:ext cx="2598903" cy="14811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504E2-AC88-D9FE-341F-3D88CF0D8500}"/>
              </a:ext>
            </a:extLst>
          </p:cNvPr>
          <p:cNvSpPr txBox="1"/>
          <p:nvPr/>
        </p:nvSpPr>
        <p:spPr>
          <a:xfrm>
            <a:off x="4433764" y="2072607"/>
            <a:ext cx="4569577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3 main tasks:</a:t>
            </a:r>
          </a:p>
          <a:p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rgbClr val="784630"/>
                </a:solidFill>
              </a:rPr>
              <a:t>Python UI (depending on project)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2000" dirty="0">
                <a:solidFill>
                  <a:srgbClr val="784630"/>
                </a:solidFill>
              </a:rPr>
              <a:t>Allow user to adjust it to their needs</a:t>
            </a:r>
            <a:br>
              <a:rPr lang="en-US" sz="2000" dirty="0">
                <a:solidFill>
                  <a:srgbClr val="784630"/>
                </a:solidFill>
              </a:rPr>
            </a:b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rgbClr val="784630"/>
                </a:solidFill>
              </a:rPr>
              <a:t>Data Extraction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2000" dirty="0">
                <a:solidFill>
                  <a:srgbClr val="784630"/>
                </a:solidFill>
              </a:rPr>
              <a:t>Pull data from database</a:t>
            </a:r>
            <a:br>
              <a:rPr lang="en-US" sz="1600" b="1" dirty="0">
                <a:solidFill>
                  <a:srgbClr val="784630"/>
                </a:solidFill>
              </a:rPr>
            </a:br>
            <a:endParaRPr lang="en-US" sz="1600" b="1" dirty="0">
              <a:solidFill>
                <a:srgbClr val="78463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rgbClr val="784630"/>
                </a:solidFill>
              </a:rPr>
              <a:t>Data Storage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2000" dirty="0">
                <a:solidFill>
                  <a:srgbClr val="784630"/>
                </a:solidFill>
              </a:rPr>
              <a:t>Store extracted data in SQL</a:t>
            </a:r>
            <a:endParaRPr lang="en-US" dirty="0">
              <a:solidFill>
                <a:srgbClr val="78463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3B6DA5-D1A8-9FA3-C1F3-33B9FB25C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1367" y="3540314"/>
            <a:ext cx="907458" cy="90745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D025EA9-4FEA-0577-4C98-CC46490831E7}"/>
              </a:ext>
            </a:extLst>
          </p:cNvPr>
          <p:cNvGrpSpPr/>
          <p:nvPr/>
        </p:nvGrpSpPr>
        <p:grpSpPr>
          <a:xfrm>
            <a:off x="7508875" y="3820053"/>
            <a:ext cx="2160057" cy="584775"/>
            <a:chOff x="7508875" y="3820053"/>
            <a:chExt cx="2160057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EC3A8D-6387-2B9E-BB69-160468010404}"/>
                </a:ext>
              </a:extLst>
            </p:cNvPr>
            <p:cNvSpPr txBox="1"/>
            <p:nvPr/>
          </p:nvSpPr>
          <p:spPr>
            <a:xfrm>
              <a:off x="7797799" y="3820053"/>
              <a:ext cx="18711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i="1" dirty="0">
                  <a:solidFill>
                    <a:srgbClr val="784630"/>
                  </a:solidFill>
                </a:rPr>
                <a:t>SSH</a:t>
              </a:r>
              <a:r>
                <a:rPr lang="en-US" sz="1600" dirty="0">
                  <a:solidFill>
                    <a:srgbClr val="784630"/>
                  </a:solidFill>
                </a:rPr>
                <a:t>: Paramiko</a:t>
              </a:r>
            </a:p>
            <a:p>
              <a:r>
                <a:rPr lang="en-US" sz="1600" i="1" dirty="0">
                  <a:solidFill>
                    <a:srgbClr val="784630"/>
                  </a:solidFill>
                </a:rPr>
                <a:t>SQL</a:t>
              </a:r>
              <a:r>
                <a:rPr lang="en-US" sz="1600" dirty="0">
                  <a:solidFill>
                    <a:srgbClr val="784630"/>
                  </a:solidFill>
                </a:rPr>
                <a:t>: SQLAlchemy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5675409-2F06-DB10-D3AE-E558B143D39F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7508875" y="4112441"/>
              <a:ext cx="288924" cy="673"/>
            </a:xfrm>
            <a:prstGeom prst="straightConnector1">
              <a:avLst/>
            </a:prstGeom>
            <a:ln w="28575">
              <a:solidFill>
                <a:srgbClr val="78463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6D9C9F-E099-4A3D-A78A-5D023589D471}"/>
              </a:ext>
            </a:extLst>
          </p:cNvPr>
          <p:cNvGrpSpPr/>
          <p:nvPr/>
        </p:nvGrpSpPr>
        <p:grpSpPr>
          <a:xfrm>
            <a:off x="7923312" y="4804725"/>
            <a:ext cx="1533955" cy="338554"/>
            <a:chOff x="7686675" y="4700965"/>
            <a:chExt cx="2160057" cy="338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BBE692-76AF-1755-1EFA-FE5C4872C8BB}"/>
                </a:ext>
              </a:extLst>
            </p:cNvPr>
            <p:cNvSpPr txBox="1"/>
            <p:nvPr/>
          </p:nvSpPr>
          <p:spPr>
            <a:xfrm>
              <a:off x="7975599" y="4700965"/>
              <a:ext cx="187113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rgbClr val="784630"/>
                  </a:solidFill>
                </a:rPr>
                <a:t>SQLAlchemy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0C2EB6-E05D-F274-5534-FBFF4A96BC33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7686675" y="4870242"/>
              <a:ext cx="288924" cy="0"/>
            </a:xfrm>
            <a:prstGeom prst="straightConnector1">
              <a:avLst/>
            </a:prstGeom>
            <a:ln w="28575">
              <a:solidFill>
                <a:srgbClr val="78463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A28D494-7366-B5BC-6050-50DE9172E90A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52910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FF6DE-6FC6-7BA5-499C-0EEC8C4BC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BCEE13B-DA91-1453-5968-2B4FA3295140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10C849-FD59-FAF9-4E68-AB07FF7FEEDD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6BA47-90AB-0BDF-4B9C-EC2801681A21}"/>
              </a:ext>
            </a:extLst>
          </p:cNvPr>
          <p:cNvSpPr txBox="1"/>
          <p:nvPr/>
        </p:nvSpPr>
        <p:spPr>
          <a:xfrm>
            <a:off x="682247" y="860344"/>
            <a:ext cx="526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SQL Server Database &amp; Power 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662CF-E577-9393-9862-F76A8FF5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233" y="860344"/>
            <a:ext cx="1906336" cy="53599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521607-A2AA-C58A-A865-673F0AF5107C}"/>
              </a:ext>
            </a:extLst>
          </p:cNvPr>
          <p:cNvSpPr/>
          <p:nvPr/>
        </p:nvSpPr>
        <p:spPr>
          <a:xfrm>
            <a:off x="10490200" y="3879450"/>
            <a:ext cx="1092200" cy="1668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3EA1D-79F1-DB9D-CCB9-8284FBCB1C35}"/>
              </a:ext>
            </a:extLst>
          </p:cNvPr>
          <p:cNvSpPr txBox="1"/>
          <p:nvPr/>
        </p:nvSpPr>
        <p:spPr>
          <a:xfrm>
            <a:off x="4433764" y="2349607"/>
            <a:ext cx="4569577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SQL Server Database:</a:t>
            </a: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84630"/>
                </a:solidFill>
              </a:rPr>
              <a:t>Stores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84630"/>
                </a:solidFill>
              </a:rPr>
              <a:t>Can be easily imported into Power 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b="1" dirty="0">
                <a:solidFill>
                  <a:srgbClr val="784630"/>
                </a:solidFill>
              </a:rPr>
              <a:t>Power BI Dashboard</a:t>
            </a:r>
            <a:endParaRPr lang="en-US" sz="1600" b="1" dirty="0">
              <a:solidFill>
                <a:srgbClr val="78463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84630"/>
                </a:solidFill>
              </a:rPr>
              <a:t>Transforms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84630"/>
                </a:solidFill>
              </a:rPr>
              <a:t>Performs various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84630"/>
                </a:solidFill>
              </a:rPr>
              <a:t>Visualizes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AB9915-1115-DADA-C4B0-757758EBBA89}"/>
              </a:ext>
            </a:extLst>
          </p:cNvPr>
          <p:cNvGrpSpPr/>
          <p:nvPr/>
        </p:nvGrpSpPr>
        <p:grpSpPr>
          <a:xfrm>
            <a:off x="977440" y="3328698"/>
            <a:ext cx="3159132" cy="2122532"/>
            <a:chOff x="6686447" y="2523878"/>
            <a:chExt cx="3521746" cy="23661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15949A-9E5F-98E6-F7E4-FB496DC75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166" y="3311843"/>
              <a:ext cx="2800027" cy="15781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8A5000-6F25-FAD2-68E5-B72728D5ED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686447" y="2523878"/>
              <a:ext cx="2800026" cy="1575930"/>
            </a:xfrm>
            <a:prstGeom prst="rect">
              <a:avLst/>
            </a:prstGeom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B47746A-F56B-0226-A10B-81AFE0E07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271" y="1928313"/>
            <a:ext cx="962159" cy="96215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74D641-61ED-BD38-395A-255245DA521A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553351" y="2890472"/>
            <a:ext cx="0" cy="438225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218AAD-31D1-AE62-4CF3-45E50C0A7D0F}"/>
              </a:ext>
            </a:extLst>
          </p:cNvPr>
          <p:cNvCxnSpPr>
            <a:cxnSpLocks/>
          </p:cNvCxnSpPr>
          <p:nvPr/>
        </p:nvCxnSpPr>
        <p:spPr>
          <a:xfrm>
            <a:off x="6680200" y="4083050"/>
            <a:ext cx="387350" cy="0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FCE3BD-B72C-5899-D435-10EF6F8AAB9E}"/>
              </a:ext>
            </a:extLst>
          </p:cNvPr>
          <p:cNvSpPr txBox="1"/>
          <p:nvPr/>
        </p:nvSpPr>
        <p:spPr>
          <a:xfrm>
            <a:off x="7067551" y="3913773"/>
            <a:ext cx="139933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784630"/>
                </a:solidFill>
              </a:rPr>
              <a:t>Power Query</a:t>
            </a:r>
            <a:endParaRPr lang="en-US" sz="1600" dirty="0">
              <a:solidFill>
                <a:srgbClr val="78463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883C76-BBC9-0513-BD32-CD497C27521C}"/>
              </a:ext>
            </a:extLst>
          </p:cNvPr>
          <p:cNvCxnSpPr>
            <a:cxnSpLocks/>
          </p:cNvCxnSpPr>
          <p:nvPr/>
        </p:nvCxnSpPr>
        <p:spPr>
          <a:xfrm>
            <a:off x="8118623" y="4408962"/>
            <a:ext cx="387350" cy="0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3FB3BD-18FD-5408-AC25-3C84EE107320}"/>
              </a:ext>
            </a:extLst>
          </p:cNvPr>
          <p:cNvSpPr txBox="1"/>
          <p:nvPr/>
        </p:nvSpPr>
        <p:spPr>
          <a:xfrm>
            <a:off x="8505974" y="4239685"/>
            <a:ext cx="139933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rgbClr val="784630"/>
                </a:solidFill>
              </a:rPr>
              <a:t>DAX</a:t>
            </a:r>
            <a:endParaRPr lang="en-US" sz="1600" dirty="0">
              <a:solidFill>
                <a:srgbClr val="78463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1CFF3-3B05-822D-8225-66A8A0FEDA5C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20005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247A5A-6060-75EE-DF3D-62B8DED8E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7113E2-3E97-ED4A-2C0F-0D1D14A3C9F6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D4DF67-7C24-334B-1E7D-A658335998D4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5A5608-3FFC-924F-94E3-9DFD538D6E19}"/>
              </a:ext>
            </a:extLst>
          </p:cNvPr>
          <p:cNvSpPr txBox="1"/>
          <p:nvPr/>
        </p:nvSpPr>
        <p:spPr>
          <a:xfrm>
            <a:off x="682247" y="860344"/>
            <a:ext cx="526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SQL Server Database &amp; Power 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23930-FD1D-BDD2-A459-213725DE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233" y="860344"/>
            <a:ext cx="1906336" cy="53599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094E0C-6921-6700-C113-27D356EDCB4B}"/>
              </a:ext>
            </a:extLst>
          </p:cNvPr>
          <p:cNvSpPr/>
          <p:nvPr/>
        </p:nvSpPr>
        <p:spPr>
          <a:xfrm>
            <a:off x="10490200" y="4800600"/>
            <a:ext cx="1092200" cy="747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B6A0DB-9A53-5201-2DC4-F8A21DF743C9}"/>
              </a:ext>
            </a:extLst>
          </p:cNvPr>
          <p:cNvSpPr txBox="1"/>
          <p:nvPr/>
        </p:nvSpPr>
        <p:spPr>
          <a:xfrm>
            <a:off x="5713031" y="1676340"/>
            <a:ext cx="32362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DAX </a:t>
            </a:r>
            <a:r>
              <a:rPr lang="en-US" sz="1600" b="1" dirty="0">
                <a:solidFill>
                  <a:srgbClr val="784630"/>
                </a:solidFill>
              </a:rPr>
              <a:t>(Data Analysis Expressions)</a:t>
            </a:r>
            <a:br>
              <a:rPr lang="en-US" sz="16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Perform </a:t>
            </a:r>
            <a:r>
              <a:rPr lang="en-US" sz="1600" u="sng" dirty="0">
                <a:solidFill>
                  <a:srgbClr val="784630"/>
                </a:solidFill>
              </a:rPr>
              <a:t>complex</a:t>
            </a:r>
            <a:r>
              <a:rPr lang="en-US" sz="1600" dirty="0">
                <a:solidFill>
                  <a:srgbClr val="784630"/>
                </a:solidFill>
              </a:rPr>
              <a:t> calculations</a:t>
            </a:r>
            <a:br>
              <a:rPr lang="en-US" sz="1600" dirty="0">
                <a:solidFill>
                  <a:srgbClr val="784630"/>
                </a:solidFill>
              </a:rPr>
            </a:br>
            <a:r>
              <a:rPr lang="en-US" sz="1200" dirty="0">
                <a:solidFill>
                  <a:srgbClr val="784630"/>
                </a:solidFill>
              </a:rPr>
              <a:t>(similar to Excel formulas)</a:t>
            </a:r>
            <a:endParaRPr lang="en-US" sz="1600" dirty="0">
              <a:solidFill>
                <a:srgbClr val="78463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84EFA-D7AB-6F56-0F36-53D9EBC770DD}"/>
              </a:ext>
            </a:extLst>
          </p:cNvPr>
          <p:cNvSpPr txBox="1"/>
          <p:nvPr/>
        </p:nvSpPr>
        <p:spPr>
          <a:xfrm>
            <a:off x="2281355" y="1676340"/>
            <a:ext cx="20211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Power Query</a:t>
            </a:r>
          </a:p>
          <a:p>
            <a:pPr algn="ctr"/>
            <a:r>
              <a:rPr lang="en-US" sz="1600" dirty="0">
                <a:solidFill>
                  <a:srgbClr val="784630"/>
                </a:solidFill>
              </a:rPr>
              <a:t>Transforms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348D5-8F09-318B-FDD7-F27AA488EE47}"/>
              </a:ext>
            </a:extLst>
          </p:cNvPr>
          <p:cNvSpPr txBox="1"/>
          <p:nvPr/>
        </p:nvSpPr>
        <p:spPr>
          <a:xfrm>
            <a:off x="5706650" y="860344"/>
            <a:ext cx="227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: </a:t>
            </a:r>
            <a:r>
              <a:rPr lang="en-US" sz="2000" dirty="0">
                <a:solidFill>
                  <a:srgbClr val="784630"/>
                </a:solidFill>
              </a:rPr>
              <a:t>Short Explanation</a:t>
            </a:r>
            <a:endParaRPr lang="en-US" sz="2000" b="1" dirty="0">
              <a:solidFill>
                <a:srgbClr val="78463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5572A-7F44-E4B7-23E0-ED278CF51EA2}"/>
              </a:ext>
            </a:extLst>
          </p:cNvPr>
          <p:cNvSpPr txBox="1"/>
          <p:nvPr/>
        </p:nvSpPr>
        <p:spPr>
          <a:xfrm>
            <a:off x="2305059" y="2437069"/>
            <a:ext cx="202113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e.g. Joining Tables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CDE71B-4685-CB78-1C2C-2882D4DE6E22}"/>
              </a:ext>
            </a:extLst>
          </p:cNvPr>
          <p:cNvGrpSpPr/>
          <p:nvPr/>
        </p:nvGrpSpPr>
        <p:grpSpPr>
          <a:xfrm>
            <a:off x="1428205" y="2784883"/>
            <a:ext cx="3727438" cy="1201144"/>
            <a:chOff x="1428205" y="2784883"/>
            <a:chExt cx="3727438" cy="120114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7CF36D-F389-51C9-E042-C39F17FB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8205" y="2784884"/>
              <a:ext cx="1705623" cy="12011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96213E-3438-DB26-E530-FCEEE05AD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50020" y="2784883"/>
              <a:ext cx="1705623" cy="120114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CD38DB-D266-B5BC-D0DC-2A4C053FFD79}"/>
              </a:ext>
            </a:extLst>
          </p:cNvPr>
          <p:cNvGrpSpPr/>
          <p:nvPr/>
        </p:nvGrpSpPr>
        <p:grpSpPr>
          <a:xfrm>
            <a:off x="1417619" y="3986024"/>
            <a:ext cx="3748609" cy="1968088"/>
            <a:chOff x="1417619" y="3986024"/>
            <a:chExt cx="3748609" cy="196808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E7E08A5-232B-F73C-BD98-CF7C8AC3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7619" y="4529926"/>
              <a:ext cx="3748609" cy="1424186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482ABF-9CFF-E397-ECC6-56ACBAF8752B}"/>
                </a:ext>
              </a:extLst>
            </p:cNvPr>
            <p:cNvCxnSpPr>
              <a:cxnSpLocks/>
              <a:stCxn id="18" idx="2"/>
              <a:endCxn id="25" idx="0"/>
            </p:cNvCxnSpPr>
            <p:nvPr/>
          </p:nvCxnSpPr>
          <p:spPr>
            <a:xfrm rot="16200000" flipH="1">
              <a:off x="2514521" y="3752522"/>
              <a:ext cx="543899" cy="10109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8463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27">
              <a:extLst>
                <a:ext uri="{FF2B5EF4-FFF2-40B4-BE49-F238E27FC236}">
                  <a16:creationId xmlns:a16="http://schemas.microsoft.com/office/drawing/2014/main" id="{10DC5C8D-818F-8801-6E26-614E1D858556}"/>
                </a:ext>
              </a:extLst>
            </p:cNvPr>
            <p:cNvCxnSpPr>
              <a:cxnSpLocks/>
              <a:stCxn id="20" idx="2"/>
              <a:endCxn id="25" idx="0"/>
            </p:cNvCxnSpPr>
            <p:nvPr/>
          </p:nvCxnSpPr>
          <p:spPr>
            <a:xfrm rot="5400000">
              <a:off x="3525428" y="3752521"/>
              <a:ext cx="543901" cy="101090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8463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C20B153-08B4-1254-062A-790F2FA11390}"/>
              </a:ext>
            </a:extLst>
          </p:cNvPr>
          <p:cNvSpPr txBox="1"/>
          <p:nvPr/>
        </p:nvSpPr>
        <p:spPr>
          <a:xfrm>
            <a:off x="6323347" y="2686413"/>
            <a:ext cx="2021138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e.g.</a:t>
            </a:r>
            <a:br>
              <a:rPr lang="en-US" sz="1600" dirty="0">
                <a:solidFill>
                  <a:srgbClr val="784630"/>
                </a:solidFill>
              </a:rPr>
            </a:br>
            <a:r>
              <a:rPr lang="en-US" sz="1200" dirty="0">
                <a:solidFill>
                  <a:srgbClr val="784630"/>
                </a:solidFill>
              </a:rPr>
              <a:t>Display the yield of a tester, only including units after the latest maintenance fix</a:t>
            </a:r>
            <a:endParaRPr lang="en-US" sz="1600" dirty="0">
              <a:solidFill>
                <a:srgbClr val="78463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C3ABBA-72B1-9BD0-8AD2-BCA28E2040E9}"/>
              </a:ext>
            </a:extLst>
          </p:cNvPr>
          <p:cNvSpPr txBox="1"/>
          <p:nvPr/>
        </p:nvSpPr>
        <p:spPr>
          <a:xfrm>
            <a:off x="5755143" y="1680513"/>
            <a:ext cx="1087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84630"/>
                </a:solidFill>
              </a:rPr>
              <a:t>DAX</a:t>
            </a:r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BFC6AE-C8C8-598F-12B0-6E7F940104CA}"/>
              </a:ext>
            </a:extLst>
          </p:cNvPr>
          <p:cNvSpPr txBox="1"/>
          <p:nvPr/>
        </p:nvSpPr>
        <p:spPr>
          <a:xfrm>
            <a:off x="2561902" y="1674187"/>
            <a:ext cx="1460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784630"/>
                </a:solidFill>
              </a:rPr>
              <a:t>Power Query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37095CA-5A38-D39E-52CD-78F7EDA8C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3704" y="3612887"/>
            <a:ext cx="2909305" cy="2055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36E3E-DF9D-A861-1DD8-7D6BB0EDABBB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692366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F477C-3441-20A1-57DA-A49E38A8D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928042-1D74-941D-2654-56873943CAEA}"/>
              </a:ext>
            </a:extLst>
          </p:cNvPr>
          <p:cNvSpPr/>
          <p:nvPr/>
        </p:nvSpPr>
        <p:spPr>
          <a:xfrm>
            <a:off x="3385799" y="2914650"/>
            <a:ext cx="5420401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784630"/>
                </a:solidFill>
              </a:rPr>
              <a:t>Company Background</a:t>
            </a:r>
          </a:p>
        </p:txBody>
      </p:sp>
    </p:spTree>
    <p:extLst>
      <p:ext uri="{BB962C8B-B14F-4D97-AF65-F5344CB8AC3E}">
        <p14:creationId xmlns:p14="http://schemas.microsoft.com/office/powerpoint/2010/main" val="142428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ADB33-F28D-10E6-071B-E23C954A4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888D57-5CDD-9D0B-CFCE-38EE41387160}"/>
              </a:ext>
            </a:extLst>
          </p:cNvPr>
          <p:cNvSpPr/>
          <p:nvPr/>
        </p:nvSpPr>
        <p:spPr>
          <a:xfrm>
            <a:off x="3385800" y="2914650"/>
            <a:ext cx="5420400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40AE1D-66C8-DBAD-10B7-D840ABF89E6E}"/>
              </a:ext>
            </a:extLst>
          </p:cNvPr>
          <p:cNvSpPr/>
          <p:nvPr/>
        </p:nvSpPr>
        <p:spPr>
          <a:xfrm>
            <a:off x="3808396" y="2993571"/>
            <a:ext cx="4575208" cy="87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784630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74425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51440-2BA7-CB20-8437-897B49E4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BFCF766-BE7D-7E55-9BCA-16D6DA9AD7B9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DA55E4-2895-5463-5E77-053D2C26ED95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4A8763-EF1F-E159-81C2-0AA9CBFCB921}"/>
              </a:ext>
            </a:extLst>
          </p:cNvPr>
          <p:cNvSpPr txBox="1"/>
          <p:nvPr/>
        </p:nvSpPr>
        <p:spPr>
          <a:xfrm>
            <a:off x="682247" y="860344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3 things: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1C1CC1-1C1D-A642-2FB2-DDBF5A6DEFE4}"/>
              </a:ext>
            </a:extLst>
          </p:cNvPr>
          <p:cNvSpPr txBox="1"/>
          <p:nvPr/>
        </p:nvSpPr>
        <p:spPr>
          <a:xfrm>
            <a:off x="4659036" y="2419502"/>
            <a:ext cx="28739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u="sng" dirty="0">
                <a:solidFill>
                  <a:srgbClr val="784630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Time to Extract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Disconnections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84630"/>
              </a:solidFill>
            </a:endParaRPr>
          </a:p>
          <a:p>
            <a:r>
              <a:rPr lang="en-US" sz="2000" u="sng" dirty="0">
                <a:solidFill>
                  <a:srgbClr val="784630"/>
                </a:solidFill>
              </a:rPr>
              <a:t>Power BI</a:t>
            </a: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Time to Refresh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A4FD8-4316-A9A3-B023-2D770C0D4E02}"/>
              </a:ext>
            </a:extLst>
          </p:cNvPr>
          <p:cNvSpPr txBox="1"/>
          <p:nvPr/>
        </p:nvSpPr>
        <p:spPr>
          <a:xfrm>
            <a:off x="3039979" y="2400982"/>
            <a:ext cx="6112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Main points: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855BA-EDA3-5D30-C9E7-E5DBAC6AFEE5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88126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1512E7-1F9B-1885-806B-030028FC9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D21F7A4-5DAD-F788-6ABF-7CA0FFFC8064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48FB4B-F09A-5EE5-EF2E-4023F6F4D756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FB2B7-1F2C-BBDF-69A7-4C65DD2BF077}"/>
              </a:ext>
            </a:extLst>
          </p:cNvPr>
          <p:cNvSpPr txBox="1"/>
          <p:nvPr/>
        </p:nvSpPr>
        <p:spPr>
          <a:xfrm>
            <a:off x="682247" y="860344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3 things: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78523-4265-020C-4D23-E231BD441C00}"/>
              </a:ext>
            </a:extLst>
          </p:cNvPr>
          <p:cNvSpPr txBox="1"/>
          <p:nvPr/>
        </p:nvSpPr>
        <p:spPr>
          <a:xfrm>
            <a:off x="682247" y="2505670"/>
            <a:ext cx="240662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600" b="1" dirty="0">
              <a:solidFill>
                <a:srgbClr val="784630"/>
              </a:solidFill>
            </a:endParaRPr>
          </a:p>
          <a:p>
            <a:r>
              <a:rPr lang="en-US" sz="1600" u="sng" dirty="0">
                <a:solidFill>
                  <a:srgbClr val="784630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Time to Extract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84630"/>
                </a:solidFill>
              </a:rPr>
              <a:t>Disconnections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784630"/>
              </a:solidFill>
            </a:endParaRPr>
          </a:p>
          <a:p>
            <a:r>
              <a:rPr lang="en-US" sz="1600" u="sng" dirty="0">
                <a:solidFill>
                  <a:srgbClr val="784630"/>
                </a:solidFill>
              </a:rPr>
              <a:t>Power BI</a:t>
            </a:r>
            <a:endParaRPr lang="en-US" sz="16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84630"/>
                </a:solidFill>
              </a:rPr>
              <a:t>Time to Refresh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0A801-5FE5-7F08-FBFE-D5676A1D0F9B}"/>
              </a:ext>
            </a:extLst>
          </p:cNvPr>
          <p:cNvSpPr txBox="1"/>
          <p:nvPr/>
        </p:nvSpPr>
        <p:spPr>
          <a:xfrm>
            <a:off x="4284662" y="1281535"/>
            <a:ext cx="1591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1A308-7442-E47E-DBE7-F92380F45B6B}"/>
              </a:ext>
            </a:extLst>
          </p:cNvPr>
          <p:cNvSpPr txBox="1"/>
          <p:nvPr/>
        </p:nvSpPr>
        <p:spPr>
          <a:xfrm>
            <a:off x="8508548" y="1281535"/>
            <a:ext cx="1591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20DB5-AF84-40D7-D968-19A36963A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122" y="3163039"/>
            <a:ext cx="1914932" cy="1020104"/>
          </a:xfrm>
          <a:prstGeom prst="rect">
            <a:avLst/>
          </a:prstGeom>
          <a:ln w="28575">
            <a:solidFill>
              <a:srgbClr val="78463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AA856-014A-37A5-9A75-50F3E5123D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30" t="8960" r="5228" b="10109"/>
          <a:stretch>
            <a:fillRect/>
          </a:stretch>
        </p:blipFill>
        <p:spPr>
          <a:xfrm>
            <a:off x="4123067" y="2030394"/>
            <a:ext cx="1920987" cy="1132645"/>
          </a:xfrm>
          <a:prstGeom prst="rect">
            <a:avLst/>
          </a:prstGeom>
          <a:ln w="28575">
            <a:solidFill>
              <a:srgbClr val="78463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80EFAF-22CB-5015-0FC6-025F97907421}"/>
              </a:ext>
            </a:extLst>
          </p:cNvPr>
          <p:cNvSpPr txBox="1"/>
          <p:nvPr/>
        </p:nvSpPr>
        <p:spPr>
          <a:xfrm>
            <a:off x="3808270" y="4295684"/>
            <a:ext cx="25505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Although automated,</a:t>
            </a:r>
          </a:p>
          <a:p>
            <a:pPr algn="ctr"/>
            <a:r>
              <a:rPr lang="en-US" sz="2000" b="1" dirty="0">
                <a:solidFill>
                  <a:srgbClr val="784630"/>
                </a:solidFill>
              </a:rPr>
              <a:t>still huge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85D002-5BCC-0190-4E8E-C11755773F05}"/>
              </a:ext>
            </a:extLst>
          </p:cNvPr>
          <p:cNvGrpSpPr/>
          <p:nvPr/>
        </p:nvGrpSpPr>
        <p:grpSpPr>
          <a:xfrm>
            <a:off x="3869830" y="5003570"/>
            <a:ext cx="2427457" cy="707649"/>
            <a:chOff x="3869830" y="5003570"/>
            <a:chExt cx="2427457" cy="7076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68AC0-117A-6561-854B-9FF00A2AD771}"/>
                </a:ext>
              </a:extLst>
            </p:cNvPr>
            <p:cNvSpPr txBox="1"/>
            <p:nvPr/>
          </p:nvSpPr>
          <p:spPr>
            <a:xfrm>
              <a:off x="3869830" y="5311109"/>
              <a:ext cx="242745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Takes time to extract</a:t>
              </a:r>
              <a:r>
                <a:rPr lang="en-US" sz="1600" dirty="0">
                  <a:solidFill>
                    <a:srgbClr val="FF0000"/>
                  </a:solidFill>
                </a:rPr>
                <a:t>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A0CF84A-A0F0-330E-7AEC-B94519F983CB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5083559" y="5003570"/>
              <a:ext cx="1" cy="307539"/>
            </a:xfrm>
            <a:prstGeom prst="straightConnector1">
              <a:avLst/>
            </a:prstGeom>
            <a:ln w="28575">
              <a:solidFill>
                <a:srgbClr val="78463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68E984E-30E6-6062-F928-C7913D4F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84" y="1811909"/>
            <a:ext cx="3594503" cy="186118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4C618C-EFFD-30F7-67FD-E75814002222}"/>
              </a:ext>
            </a:extLst>
          </p:cNvPr>
          <p:cNvSpPr txBox="1"/>
          <p:nvPr/>
        </p:nvSpPr>
        <p:spPr>
          <a:xfrm>
            <a:off x="7597169" y="3783033"/>
            <a:ext cx="34141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84630"/>
                </a:solidFill>
              </a:rPr>
              <a:t>Thread Pool:</a:t>
            </a:r>
            <a:endParaRPr lang="en-US" sz="2000" dirty="0">
              <a:solidFill>
                <a:srgbClr val="784630"/>
              </a:solidFill>
            </a:endParaRPr>
          </a:p>
          <a:p>
            <a:pPr algn="ctr"/>
            <a:r>
              <a:rPr lang="en-US" sz="2000" dirty="0">
                <a:solidFill>
                  <a:srgbClr val="784630"/>
                </a:solidFill>
              </a:rPr>
              <a:t>Multiple “worker” threads pulling &amp; uploading data</a:t>
            </a:r>
          </a:p>
          <a:p>
            <a:pPr algn="ctr"/>
            <a:endParaRPr lang="en-US" sz="2000" b="1" dirty="0">
              <a:solidFill>
                <a:srgbClr val="784630"/>
              </a:solidFill>
            </a:endParaRPr>
          </a:p>
          <a:p>
            <a:pPr algn="ctr"/>
            <a:r>
              <a:rPr lang="en-US" sz="2000" dirty="0">
                <a:solidFill>
                  <a:srgbClr val="784630"/>
                </a:solidFill>
              </a:rPr>
              <a:t>Slightly resource-intensive,</a:t>
            </a:r>
          </a:p>
          <a:p>
            <a:pPr algn="ctr"/>
            <a:r>
              <a:rPr lang="en-US" sz="2000" dirty="0">
                <a:solidFill>
                  <a:srgbClr val="784630"/>
                </a:solidFill>
              </a:rPr>
              <a:t>but very time-efficient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EABEB-5EE7-2919-0BA2-4791203633E6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14032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E4C84-EDD5-3D24-8786-E2912E946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E5C708C-A3BF-D07B-A3F6-2F9C6B203DED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ADF301-EF5D-944A-53CF-2B93DD943DE5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56BC59-1D92-6C3E-740C-AB9BCF5E9C2D}"/>
              </a:ext>
            </a:extLst>
          </p:cNvPr>
          <p:cNvSpPr txBox="1"/>
          <p:nvPr/>
        </p:nvSpPr>
        <p:spPr>
          <a:xfrm>
            <a:off x="682247" y="860344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3 things: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B5D0D-E592-7FEF-40BB-190C7E19B2A0}"/>
              </a:ext>
            </a:extLst>
          </p:cNvPr>
          <p:cNvSpPr txBox="1"/>
          <p:nvPr/>
        </p:nvSpPr>
        <p:spPr>
          <a:xfrm>
            <a:off x="682247" y="2505670"/>
            <a:ext cx="240662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600" b="1" dirty="0">
              <a:solidFill>
                <a:srgbClr val="784630"/>
              </a:solidFill>
            </a:endParaRPr>
          </a:p>
          <a:p>
            <a:r>
              <a:rPr lang="en-US" sz="1600" u="sng" dirty="0">
                <a:solidFill>
                  <a:srgbClr val="784630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84630"/>
                </a:solidFill>
              </a:rPr>
              <a:t>Time to Extract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Disconnections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784630"/>
              </a:solidFill>
            </a:endParaRPr>
          </a:p>
          <a:p>
            <a:r>
              <a:rPr lang="en-US" sz="1600" u="sng" dirty="0">
                <a:solidFill>
                  <a:srgbClr val="784630"/>
                </a:solidFill>
              </a:rPr>
              <a:t>Power BI</a:t>
            </a:r>
            <a:endParaRPr lang="en-US" sz="16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84630"/>
                </a:solidFill>
              </a:rPr>
              <a:t>Time to Refresh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03CAB-A481-7056-1EB4-A18CC841C957}"/>
              </a:ext>
            </a:extLst>
          </p:cNvPr>
          <p:cNvSpPr txBox="1"/>
          <p:nvPr/>
        </p:nvSpPr>
        <p:spPr>
          <a:xfrm>
            <a:off x="4284662" y="1281535"/>
            <a:ext cx="1591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0C74B-F52E-1107-BF0C-04B1CA0FE055}"/>
              </a:ext>
            </a:extLst>
          </p:cNvPr>
          <p:cNvSpPr txBox="1"/>
          <p:nvPr/>
        </p:nvSpPr>
        <p:spPr>
          <a:xfrm>
            <a:off x="8508548" y="1281535"/>
            <a:ext cx="1591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E6C957-4110-27B2-BBF5-9344B24A6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276" y="3501546"/>
            <a:ext cx="2315103" cy="13194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AAE746-E43C-035F-E1D3-CDC591DCEA9C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5082828" y="2951322"/>
            <a:ext cx="0" cy="550225"/>
          </a:xfrm>
          <a:prstGeom prst="straightConnector1">
            <a:avLst/>
          </a:prstGeom>
          <a:ln w="38100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E768137-0165-04C3-C72C-116EE905E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646" y="2142958"/>
            <a:ext cx="808364" cy="808364"/>
          </a:xfrm>
          <a:prstGeom prst="rect">
            <a:avLst/>
          </a:prstGeom>
        </p:spPr>
      </p:pic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CFB4C204-D706-B270-599E-26936BDE71D7}"/>
              </a:ext>
            </a:extLst>
          </p:cNvPr>
          <p:cNvSpPr/>
          <p:nvPr/>
        </p:nvSpPr>
        <p:spPr>
          <a:xfrm>
            <a:off x="4877602" y="3021208"/>
            <a:ext cx="410449" cy="410449"/>
          </a:xfrm>
          <a:prstGeom prst="noSmoking">
            <a:avLst>
              <a:gd name="adj" fmla="val 11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F1A124-5CB5-5176-C466-032A8455DD3A}"/>
              </a:ext>
            </a:extLst>
          </p:cNvPr>
          <p:cNvSpPr txBox="1"/>
          <p:nvPr/>
        </p:nvSpPr>
        <p:spPr>
          <a:xfrm>
            <a:off x="3925276" y="4847578"/>
            <a:ext cx="2272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84630"/>
                </a:solidFill>
              </a:rPr>
              <a:t>Server security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84630"/>
                </a:solidFill>
              </a:rPr>
              <a:t>Random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84630"/>
                </a:solidFill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955DC3-36D5-8ED5-94C4-EEB95C6A292C}"/>
              </a:ext>
            </a:extLst>
          </p:cNvPr>
          <p:cNvSpPr txBox="1"/>
          <p:nvPr/>
        </p:nvSpPr>
        <p:spPr>
          <a:xfrm>
            <a:off x="8027068" y="2613392"/>
            <a:ext cx="255433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Prevent:</a:t>
            </a:r>
            <a:endParaRPr lang="en-US" b="1" dirty="0">
              <a:solidFill>
                <a:srgbClr val="78463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84630"/>
                </a:solidFill>
              </a:rPr>
              <a:t>Avoid triggering security measures</a:t>
            </a:r>
            <a:br>
              <a:rPr lang="en-US" sz="2000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(don’t overload server)</a:t>
            </a:r>
            <a:endParaRPr lang="en-US" sz="2000" dirty="0">
              <a:solidFill>
                <a:srgbClr val="78463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84630"/>
              </a:solidFill>
            </a:endParaRPr>
          </a:p>
          <a:p>
            <a:r>
              <a:rPr lang="en-US" sz="2000" b="1" dirty="0">
                <a:solidFill>
                  <a:srgbClr val="784630"/>
                </a:solidFill>
              </a:rPr>
              <a:t>Mitigate:</a:t>
            </a:r>
            <a:endParaRPr lang="en-US" sz="2000" dirty="0">
              <a:solidFill>
                <a:srgbClr val="78463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84630"/>
                </a:solidFill>
              </a:rPr>
              <a:t>Auto-reconnect</a:t>
            </a:r>
            <a:br>
              <a:rPr lang="en-US" dirty="0">
                <a:solidFill>
                  <a:srgbClr val="784630"/>
                </a:solidFill>
              </a:rPr>
            </a:br>
            <a:r>
              <a:rPr lang="en-US" sz="2000" dirty="0">
                <a:solidFill>
                  <a:srgbClr val="784630"/>
                </a:solidFill>
              </a:rPr>
              <a:t>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9BD46-A53D-326F-01D8-765BAFA9B2AB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55651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00D05-041C-B4E0-2309-89B5A9FA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07066EF-9D3F-AF71-2AE5-41943B1568E4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CAFA4C-FDB0-C9AA-CAA4-EF1504E2A71F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306C7C-D21E-4DC3-F182-632EC8F79F7F}"/>
              </a:ext>
            </a:extLst>
          </p:cNvPr>
          <p:cNvSpPr txBox="1"/>
          <p:nvPr/>
        </p:nvSpPr>
        <p:spPr>
          <a:xfrm>
            <a:off x="682247" y="860344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3 things: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EDBCB-3FB2-DC00-EA6B-BAB4A3B3B3A8}"/>
              </a:ext>
            </a:extLst>
          </p:cNvPr>
          <p:cNvSpPr txBox="1"/>
          <p:nvPr/>
        </p:nvSpPr>
        <p:spPr>
          <a:xfrm>
            <a:off x="682247" y="2505670"/>
            <a:ext cx="240662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600" b="1" dirty="0">
              <a:solidFill>
                <a:srgbClr val="784630"/>
              </a:solidFill>
            </a:endParaRPr>
          </a:p>
          <a:p>
            <a:r>
              <a:rPr lang="en-US" sz="1600" u="sng" dirty="0">
                <a:solidFill>
                  <a:srgbClr val="784630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84630"/>
                </a:solidFill>
              </a:rPr>
              <a:t>Time to Extract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84630"/>
                </a:solidFill>
              </a:rPr>
              <a:t>Disconnections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784630"/>
              </a:solidFill>
            </a:endParaRPr>
          </a:p>
          <a:p>
            <a:r>
              <a:rPr lang="en-US" sz="1600" u="sng" dirty="0">
                <a:solidFill>
                  <a:srgbClr val="784630"/>
                </a:solidFill>
              </a:rPr>
              <a:t>Power BI</a:t>
            </a:r>
            <a:endParaRPr lang="en-US" sz="16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Time to Refresh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9B3F3-ED3A-8825-276A-3C403B9A6107}"/>
              </a:ext>
            </a:extLst>
          </p:cNvPr>
          <p:cNvSpPr txBox="1"/>
          <p:nvPr/>
        </p:nvSpPr>
        <p:spPr>
          <a:xfrm>
            <a:off x="4284662" y="1281535"/>
            <a:ext cx="1591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80F17-F09D-0BD5-F4C5-17508D6CD1EE}"/>
              </a:ext>
            </a:extLst>
          </p:cNvPr>
          <p:cNvSpPr txBox="1"/>
          <p:nvPr/>
        </p:nvSpPr>
        <p:spPr>
          <a:xfrm>
            <a:off x="8508548" y="1281535"/>
            <a:ext cx="1591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Solution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2AD7DF-809F-1481-EDEA-312A97870737}"/>
              </a:ext>
            </a:extLst>
          </p:cNvPr>
          <p:cNvGrpSpPr/>
          <p:nvPr/>
        </p:nvGrpSpPr>
        <p:grpSpPr>
          <a:xfrm>
            <a:off x="3700127" y="3750842"/>
            <a:ext cx="2700630" cy="1814477"/>
            <a:chOff x="6686447" y="2523878"/>
            <a:chExt cx="3521746" cy="2366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2E1202-2101-BAB9-596C-02AAE777E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166" y="3311843"/>
              <a:ext cx="2800027" cy="15781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B8CDE2-58A2-19DA-D72F-53991FFD2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686447" y="2523878"/>
              <a:ext cx="2800026" cy="1575930"/>
            </a:xfrm>
            <a:prstGeom prst="rect">
              <a:avLst/>
            </a:prstGeom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240892-30A7-8153-6561-E9E1A0025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059" y="2101314"/>
            <a:ext cx="822516" cy="8225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1DACE-CBC8-BB9E-ED28-00B488B06E3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047317" y="2923830"/>
            <a:ext cx="0" cy="827012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59E2CD-6F27-8D71-BD47-ECD4872B056E}"/>
              </a:ext>
            </a:extLst>
          </p:cNvPr>
          <p:cNvGrpSpPr/>
          <p:nvPr/>
        </p:nvGrpSpPr>
        <p:grpSpPr>
          <a:xfrm>
            <a:off x="4636059" y="2322939"/>
            <a:ext cx="822516" cy="646331"/>
            <a:chOff x="4636059" y="2467317"/>
            <a:chExt cx="822516" cy="646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DDBAE7-83A7-F844-E7E5-B22BC649BB06}"/>
                </a:ext>
              </a:extLst>
            </p:cNvPr>
            <p:cNvSpPr/>
            <p:nvPr/>
          </p:nvSpPr>
          <p:spPr>
            <a:xfrm>
              <a:off x="4770457" y="2596848"/>
              <a:ext cx="553720" cy="383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B1BDAF-5735-AF47-40B9-B6CF8CCB84BD}"/>
                </a:ext>
              </a:extLst>
            </p:cNvPr>
            <p:cNvSpPr txBox="1"/>
            <p:nvPr/>
          </p:nvSpPr>
          <p:spPr>
            <a:xfrm>
              <a:off x="4636059" y="2467317"/>
              <a:ext cx="8225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784630"/>
                  </a:solidFill>
                </a:rPr>
                <a:t>New data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B5265-A5B3-D014-D689-22D9152F3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222" y="5598417"/>
            <a:ext cx="565216" cy="565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223E77-7C7A-43A2-20EF-67A7C7BE4FD6}"/>
              </a:ext>
            </a:extLst>
          </p:cNvPr>
          <p:cNvSpPr txBox="1"/>
          <p:nvPr/>
        </p:nvSpPr>
        <p:spPr>
          <a:xfrm>
            <a:off x="3738314" y="5695306"/>
            <a:ext cx="1258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784630"/>
                </a:solidFill>
              </a:rPr>
              <a:t>*Required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F824-38E1-FAEB-3865-6C4096E4C6E1}"/>
              </a:ext>
            </a:extLst>
          </p:cNvPr>
          <p:cNvSpPr txBox="1"/>
          <p:nvPr/>
        </p:nvSpPr>
        <p:spPr>
          <a:xfrm>
            <a:off x="5412668" y="5695306"/>
            <a:ext cx="138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Takes Time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ADE9D8-C3C6-A14B-184E-4586B7AD46E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997077" y="5879972"/>
            <a:ext cx="415591" cy="0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8BFA13E-1F0A-42F6-AC49-F7A8B61FD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1155" y="1871540"/>
            <a:ext cx="1466160" cy="12405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69B11B-6FB7-C769-855B-566526D0A8B0}"/>
              </a:ext>
            </a:extLst>
          </p:cNvPr>
          <p:cNvSpPr txBox="1"/>
          <p:nvPr/>
        </p:nvSpPr>
        <p:spPr>
          <a:xfrm>
            <a:off x="7817059" y="3130657"/>
            <a:ext cx="2974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84630"/>
                </a:solidFill>
              </a:rPr>
              <a:t>In Power BI:</a:t>
            </a:r>
            <a:endParaRPr lang="en-US" b="1" dirty="0">
              <a:solidFill>
                <a:srgbClr val="784630"/>
              </a:solidFill>
            </a:endParaRPr>
          </a:p>
          <a:p>
            <a:r>
              <a:rPr lang="en-US" b="1" dirty="0">
                <a:solidFill>
                  <a:srgbClr val="784630"/>
                </a:solidFill>
              </a:rPr>
              <a:t>Join tables in Power Query</a:t>
            </a:r>
            <a:br>
              <a:rPr lang="en-US" b="1" dirty="0">
                <a:solidFill>
                  <a:srgbClr val="784630"/>
                </a:solidFill>
              </a:rPr>
            </a:br>
            <a:r>
              <a:rPr lang="en-US" b="1" dirty="0">
                <a:solidFill>
                  <a:srgbClr val="784630"/>
                </a:solidFill>
              </a:rPr>
              <a:t>Optimize DAX calculations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C68899F-6D5B-C481-D884-E3334F307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2657" y="4254355"/>
            <a:ext cx="1803155" cy="11131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EB72BB-4B27-D9A6-576C-23A51991F1C3}"/>
              </a:ext>
            </a:extLst>
          </p:cNvPr>
          <p:cNvSpPr txBox="1"/>
          <p:nvPr/>
        </p:nvSpPr>
        <p:spPr>
          <a:xfrm>
            <a:off x="7635087" y="5367527"/>
            <a:ext cx="3385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84630"/>
                </a:solidFill>
              </a:rPr>
              <a:t>Outside Power BI:</a:t>
            </a:r>
            <a:endParaRPr lang="en-US" b="1" dirty="0">
              <a:solidFill>
                <a:srgbClr val="784630"/>
              </a:solidFill>
            </a:endParaRPr>
          </a:p>
          <a:p>
            <a:r>
              <a:rPr lang="en-US" b="1" dirty="0">
                <a:solidFill>
                  <a:srgbClr val="784630"/>
                </a:solidFill>
              </a:rPr>
              <a:t>Utilize more suitable database structures (schemas)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3FC29-9C1B-8248-2400-6DEAF13900E0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76880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4051A-450E-A467-53E3-94E2D974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DBF4A1-D71F-518F-3D87-20802518C117}"/>
              </a:ext>
            </a:extLst>
          </p:cNvPr>
          <p:cNvSpPr/>
          <p:nvPr/>
        </p:nvSpPr>
        <p:spPr>
          <a:xfrm>
            <a:off x="3385800" y="2914650"/>
            <a:ext cx="5420400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CDA65-FACF-6DEE-24F9-DD876296AA14}"/>
              </a:ext>
            </a:extLst>
          </p:cNvPr>
          <p:cNvSpPr/>
          <p:nvPr/>
        </p:nvSpPr>
        <p:spPr>
          <a:xfrm>
            <a:off x="3808396" y="2993571"/>
            <a:ext cx="4575208" cy="87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784630"/>
                </a:solidFill>
              </a:rPr>
              <a:t>Job/Technical Skills</a:t>
            </a:r>
          </a:p>
        </p:txBody>
      </p:sp>
    </p:spTree>
    <p:extLst>
      <p:ext uri="{BB962C8B-B14F-4D97-AF65-F5344CB8AC3E}">
        <p14:creationId xmlns:p14="http://schemas.microsoft.com/office/powerpoint/2010/main" val="124286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47507-782D-FF17-FECE-1E623BBD5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32ABE33-9056-15FE-BE51-7BD9FBDB107F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AA1CFA-628D-8C5A-8B23-030410F7B57F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Job/Technical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FC47C-4651-9214-EFFC-3ABF54AACD70}"/>
              </a:ext>
            </a:extLst>
          </p:cNvPr>
          <p:cNvSpPr txBox="1"/>
          <p:nvPr/>
        </p:nvSpPr>
        <p:spPr>
          <a:xfrm>
            <a:off x="682247" y="860344"/>
            <a:ext cx="2307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Knowledge gained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20137-5A37-77D5-C7F7-0173BFCE3AEC}"/>
              </a:ext>
            </a:extLst>
          </p:cNvPr>
          <p:cNvSpPr txBox="1"/>
          <p:nvPr/>
        </p:nvSpPr>
        <p:spPr>
          <a:xfrm>
            <a:off x="5226249" y="2887588"/>
            <a:ext cx="173951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84630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84630"/>
                </a:solidFill>
              </a:rPr>
              <a:t>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84630"/>
                </a:solidFill>
              </a:rPr>
              <a:t>Power BI</a:t>
            </a:r>
            <a:endParaRPr lang="en-US" sz="2400" dirty="0">
              <a:solidFill>
                <a:srgbClr val="78463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33F945-3449-DB99-EDD2-EF70501EAC8E}"/>
              </a:ext>
            </a:extLst>
          </p:cNvPr>
          <p:cNvSpPr txBox="1"/>
          <p:nvPr/>
        </p:nvSpPr>
        <p:spPr>
          <a:xfrm>
            <a:off x="3039979" y="2869068"/>
            <a:ext cx="6112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Main points: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F8CA3-E69F-B373-95E8-E827B2144EEE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3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E8351B-2941-3AF0-98F6-59B3039B5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70564B1-B53D-B9C4-4ED1-139C1EF0962C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DC5B7-FCBF-CC89-2F98-A0965F3A685E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Job/Technical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FFA0C-0AC9-304D-ECB4-BCBB734A6C96}"/>
              </a:ext>
            </a:extLst>
          </p:cNvPr>
          <p:cNvSpPr txBox="1"/>
          <p:nvPr/>
        </p:nvSpPr>
        <p:spPr>
          <a:xfrm>
            <a:off x="682247" y="860344"/>
            <a:ext cx="1529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Elaboration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4C204-9E5D-D4B6-128B-6C269B906EF3}"/>
              </a:ext>
            </a:extLst>
          </p:cNvPr>
          <p:cNvSpPr txBox="1"/>
          <p:nvPr/>
        </p:nvSpPr>
        <p:spPr>
          <a:xfrm>
            <a:off x="682247" y="2767279"/>
            <a:ext cx="1540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Power BI</a:t>
            </a:r>
            <a:endParaRPr lang="en-US" sz="2000" dirty="0">
              <a:solidFill>
                <a:srgbClr val="78463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DC13C-11A7-DBC3-E879-E1784D657B69}"/>
              </a:ext>
            </a:extLst>
          </p:cNvPr>
          <p:cNvSpPr txBox="1"/>
          <p:nvPr/>
        </p:nvSpPr>
        <p:spPr>
          <a:xfrm>
            <a:off x="3533057" y="1260454"/>
            <a:ext cx="290451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New Libraries:</a:t>
            </a:r>
          </a:p>
          <a:p>
            <a:pPr algn="ctr"/>
            <a:r>
              <a:rPr lang="en-US" sz="2000" b="1" dirty="0">
                <a:solidFill>
                  <a:srgbClr val="784630"/>
                </a:solidFill>
              </a:rPr>
              <a:t>paramiko</a:t>
            </a:r>
            <a:r>
              <a:rPr lang="en-US" sz="2000" dirty="0">
                <a:solidFill>
                  <a:srgbClr val="784630"/>
                </a:solidFill>
              </a:rPr>
              <a:t>, </a:t>
            </a:r>
            <a:r>
              <a:rPr lang="en-US" sz="2000" b="1" dirty="0">
                <a:solidFill>
                  <a:srgbClr val="784630"/>
                </a:solidFill>
              </a:rPr>
              <a:t>SQLAlchemy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2000" dirty="0">
                <a:solidFill>
                  <a:srgbClr val="784630"/>
                </a:solidFill>
              </a:rPr>
              <a:t>&amp; </a:t>
            </a:r>
            <a:r>
              <a:rPr lang="en-US" sz="2000" b="1" dirty="0">
                <a:solidFill>
                  <a:srgbClr val="784630"/>
                </a:solidFill>
              </a:rPr>
              <a:t>threading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BFA31-A32E-E27C-77C7-82401A638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712" y="2639002"/>
            <a:ext cx="781159" cy="16385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936840-C462-EA94-8350-606F54E1D78A}"/>
              </a:ext>
            </a:extLst>
          </p:cNvPr>
          <p:cNvSpPr txBox="1"/>
          <p:nvPr/>
        </p:nvSpPr>
        <p:spPr>
          <a:xfrm>
            <a:off x="3532635" y="2890711"/>
            <a:ext cx="1382628" cy="338554"/>
          </a:xfrm>
          <a:prstGeom prst="rect">
            <a:avLst/>
          </a:prstGeom>
          <a:noFill/>
          <a:ln w="19050">
            <a:solidFill>
              <a:srgbClr val="78463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paramiko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532DFC-624E-6F60-37B1-2CB9A0F15443}"/>
              </a:ext>
            </a:extLst>
          </p:cNvPr>
          <p:cNvSpPr txBox="1"/>
          <p:nvPr/>
        </p:nvSpPr>
        <p:spPr>
          <a:xfrm>
            <a:off x="3532635" y="3752164"/>
            <a:ext cx="1382628" cy="338554"/>
          </a:xfrm>
          <a:prstGeom prst="rect">
            <a:avLst/>
          </a:prstGeom>
          <a:noFill/>
          <a:ln w="19050">
            <a:solidFill>
              <a:srgbClr val="78463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SQLAlchemy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56C5B2-5E2C-23FC-1448-9C1AC5DD1A6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915263" y="3059988"/>
            <a:ext cx="698448" cy="0"/>
          </a:xfrm>
          <a:prstGeom prst="straightConnector1">
            <a:avLst/>
          </a:prstGeom>
          <a:ln w="28575">
            <a:solidFill>
              <a:srgbClr val="78463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8E2B0B-7DD4-A05C-7BC5-B8247643635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915263" y="3921441"/>
            <a:ext cx="698448" cy="0"/>
          </a:xfrm>
          <a:prstGeom prst="straightConnector1">
            <a:avLst/>
          </a:prstGeom>
          <a:ln w="28575">
            <a:solidFill>
              <a:srgbClr val="78463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screenshot of a video game">
            <a:extLst>
              <a:ext uri="{FF2B5EF4-FFF2-40B4-BE49-F238E27FC236}">
                <a16:creationId xmlns:a16="http://schemas.microsoft.com/office/drawing/2014/main" id="{14814CEC-2B60-6309-25FB-A98B8795E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13" y="4867793"/>
            <a:ext cx="2082800" cy="107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C248AAE-5869-FEEA-C3A8-7EBA79C929DD}"/>
              </a:ext>
            </a:extLst>
          </p:cNvPr>
          <p:cNvSpPr txBox="1"/>
          <p:nvPr/>
        </p:nvSpPr>
        <p:spPr>
          <a:xfrm>
            <a:off x="8003550" y="1414342"/>
            <a:ext cx="278435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784630"/>
                </a:solidFill>
              </a:rPr>
              <a:t>Code Documentation/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2000" b="1" dirty="0">
                <a:solidFill>
                  <a:srgbClr val="784630"/>
                </a:solidFill>
              </a:rPr>
              <a:t>Styling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8FAC04-EC6D-4ED2-C4FB-F45F189BE736}"/>
              </a:ext>
            </a:extLst>
          </p:cNvPr>
          <p:cNvSpPr txBox="1"/>
          <p:nvPr/>
        </p:nvSpPr>
        <p:spPr>
          <a:xfrm>
            <a:off x="4293999" y="4538980"/>
            <a:ext cx="1382628" cy="338554"/>
          </a:xfrm>
          <a:prstGeom prst="rect">
            <a:avLst/>
          </a:prstGeom>
          <a:noFill/>
          <a:ln w="19050">
            <a:solidFill>
              <a:srgbClr val="78463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threading</a:t>
            </a:r>
            <a:endParaRPr lang="en-US" sz="16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6EF972-1C71-0B3C-5849-127FC2B4BA2C}"/>
              </a:ext>
            </a:extLst>
          </p:cNvPr>
          <p:cNvCxnSpPr>
            <a:cxnSpLocks/>
            <a:stCxn id="42" idx="2"/>
            <a:endCxn id="37" idx="0"/>
          </p:cNvCxnSpPr>
          <p:nvPr/>
        </p:nvCxnSpPr>
        <p:spPr>
          <a:xfrm>
            <a:off x="9395727" y="2822385"/>
            <a:ext cx="0" cy="269246"/>
          </a:xfrm>
          <a:prstGeom prst="straightConnector1">
            <a:avLst/>
          </a:prstGeom>
          <a:ln w="28575">
            <a:solidFill>
              <a:srgbClr val="78463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92B1CA5-A483-FE51-EADA-15B4C9844A61}"/>
              </a:ext>
            </a:extLst>
          </p:cNvPr>
          <p:cNvSpPr txBox="1"/>
          <p:nvPr/>
        </p:nvSpPr>
        <p:spPr>
          <a:xfrm>
            <a:off x="8419976" y="2483831"/>
            <a:ext cx="195150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What does this do?</a:t>
            </a:r>
            <a:endParaRPr lang="en-US" sz="16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EBF2A08-0DA9-FC11-3280-1BCA1E982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"/>
          <a:stretch>
            <a:fillRect/>
          </a:stretch>
        </p:blipFill>
        <p:spPr>
          <a:xfrm>
            <a:off x="7937639" y="3091631"/>
            <a:ext cx="2916173" cy="2139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B4480D-F5B7-ABDC-5664-266CA22F8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015" y="3091631"/>
            <a:ext cx="2143424" cy="112410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786EC7-9FBF-40DB-ED74-01C69804A01C}"/>
              </a:ext>
            </a:extLst>
          </p:cNvPr>
          <p:cNvSpPr txBox="1"/>
          <p:nvPr/>
        </p:nvSpPr>
        <p:spPr>
          <a:xfrm>
            <a:off x="8419976" y="5311266"/>
            <a:ext cx="195150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784630"/>
                </a:solidFill>
              </a:rPr>
              <a:t>Oh!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D3A3F9-E33C-3088-5793-1654DF9E5FCB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36173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31" grpId="0"/>
      <p:bldP spid="32" grpId="0" animBg="1"/>
      <p:bldP spid="42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3EBF5-3EF4-8575-1C6D-F821DD13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1127A5A-8B60-0C66-82A4-CF5EA3B25D3B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63D6A0-0A2E-7E69-0D64-E37E8634E12A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Job/Technical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CF3BE5-9D26-E418-6438-5DC1C025F12C}"/>
              </a:ext>
            </a:extLst>
          </p:cNvPr>
          <p:cNvSpPr txBox="1"/>
          <p:nvPr/>
        </p:nvSpPr>
        <p:spPr>
          <a:xfrm>
            <a:off x="682247" y="860344"/>
            <a:ext cx="1529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Elaboration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FBADD-69EB-4CA0-F86B-BB09B3E7E029}"/>
              </a:ext>
            </a:extLst>
          </p:cNvPr>
          <p:cNvSpPr txBox="1"/>
          <p:nvPr/>
        </p:nvSpPr>
        <p:spPr>
          <a:xfrm>
            <a:off x="682247" y="2767279"/>
            <a:ext cx="1540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Power BI</a:t>
            </a:r>
            <a:endParaRPr lang="en-US" sz="2000" dirty="0">
              <a:solidFill>
                <a:srgbClr val="78463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0475E-3366-0745-8D57-0D52A114119C}"/>
              </a:ext>
            </a:extLst>
          </p:cNvPr>
          <p:cNvSpPr txBox="1"/>
          <p:nvPr/>
        </p:nvSpPr>
        <p:spPr>
          <a:xfrm>
            <a:off x="5515555" y="1972305"/>
            <a:ext cx="2488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84630"/>
                </a:solidFill>
              </a:rPr>
              <a:t>No Prior Experience</a:t>
            </a:r>
          </a:p>
          <a:p>
            <a:pPr algn="ctr"/>
            <a:r>
              <a:rPr lang="en-US" sz="2000" dirty="0">
                <a:solidFill>
                  <a:srgbClr val="784630"/>
                </a:solidFill>
              </a:rPr>
              <a:t>Self-learned:</a:t>
            </a:r>
            <a:endParaRPr lang="en-US" sz="2000" b="1" dirty="0">
              <a:solidFill>
                <a:srgbClr val="7846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3B862-634B-85B6-CAE7-FA9E9A3DA63E}"/>
              </a:ext>
            </a:extLst>
          </p:cNvPr>
          <p:cNvSpPr txBox="1"/>
          <p:nvPr/>
        </p:nvSpPr>
        <p:spPr>
          <a:xfrm>
            <a:off x="3581883" y="2840400"/>
            <a:ext cx="2321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784630"/>
                </a:solidFill>
              </a:rPr>
              <a:t>Basic SQL operations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BBAD4-E35A-317C-7355-1ECD3EB8A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083" y="3228252"/>
            <a:ext cx="2867425" cy="1938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43C27-06DE-7C7D-D4A2-498AC1EBA39E}"/>
              </a:ext>
            </a:extLst>
          </p:cNvPr>
          <p:cNvSpPr txBox="1"/>
          <p:nvPr/>
        </p:nvSpPr>
        <p:spPr>
          <a:xfrm>
            <a:off x="7665129" y="2840400"/>
            <a:ext cx="276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784630"/>
                </a:solidFill>
              </a:rPr>
              <a:t>More complex queries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704375-A447-8C6D-C867-33AE42DFF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129" y="3272115"/>
            <a:ext cx="2757936" cy="18508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D6A189-D121-4CCB-688A-B3873BCBD668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87284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548BF-42E8-CE98-D225-CD88A316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E741EAB-215B-F83F-1E45-CAEF94751256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A8B1A4-62E1-AE0D-D1C1-74C66B776DD4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Job/Technical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F0451-79AE-2E88-3C72-DAD020495602}"/>
              </a:ext>
            </a:extLst>
          </p:cNvPr>
          <p:cNvSpPr txBox="1"/>
          <p:nvPr/>
        </p:nvSpPr>
        <p:spPr>
          <a:xfrm>
            <a:off x="682247" y="860344"/>
            <a:ext cx="1529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Elaboration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7F74E-143A-DD4B-3C1E-CC6F077ADB79}"/>
              </a:ext>
            </a:extLst>
          </p:cNvPr>
          <p:cNvSpPr txBox="1"/>
          <p:nvPr/>
        </p:nvSpPr>
        <p:spPr>
          <a:xfrm>
            <a:off x="682247" y="2767279"/>
            <a:ext cx="1540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Power BI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8F792-7E25-4F7C-9252-7383E412F8E0}"/>
              </a:ext>
            </a:extLst>
          </p:cNvPr>
          <p:cNvSpPr txBox="1"/>
          <p:nvPr/>
        </p:nvSpPr>
        <p:spPr>
          <a:xfrm>
            <a:off x="5515555" y="1565905"/>
            <a:ext cx="2488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84630"/>
                </a:solidFill>
              </a:rPr>
              <a:t>No Prior Experience</a:t>
            </a:r>
          </a:p>
          <a:p>
            <a:pPr algn="ctr"/>
            <a:r>
              <a:rPr lang="en-US" sz="2000" dirty="0">
                <a:solidFill>
                  <a:srgbClr val="784630"/>
                </a:solidFill>
              </a:rPr>
              <a:t>Self-learned:</a:t>
            </a:r>
            <a:endParaRPr lang="en-US" sz="2000" b="1" dirty="0">
              <a:solidFill>
                <a:srgbClr val="78463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ABB00-08F5-6672-7CF1-48DCE411C1F7}"/>
              </a:ext>
            </a:extLst>
          </p:cNvPr>
          <p:cNvSpPr txBox="1"/>
          <p:nvPr/>
        </p:nvSpPr>
        <p:spPr>
          <a:xfrm>
            <a:off x="3378672" y="2397947"/>
            <a:ext cx="2321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784630"/>
                </a:solidFill>
              </a:rPr>
              <a:t>Visuals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7A01DA-A0DA-2A56-AEAC-2C50EE01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139" y="2809612"/>
            <a:ext cx="1262892" cy="2611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21CA85-1DF1-7437-808F-A70627039145}"/>
              </a:ext>
            </a:extLst>
          </p:cNvPr>
          <p:cNvSpPr txBox="1"/>
          <p:nvPr/>
        </p:nvSpPr>
        <p:spPr>
          <a:xfrm>
            <a:off x="7068448" y="2397947"/>
            <a:ext cx="2321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784630"/>
                </a:solidFill>
              </a:rPr>
              <a:t>DAX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881A21-E5D6-3E50-24E9-0CBD7CBE7C05}"/>
              </a:ext>
            </a:extLst>
          </p:cNvPr>
          <p:cNvSpPr txBox="1"/>
          <p:nvPr/>
        </p:nvSpPr>
        <p:spPr>
          <a:xfrm>
            <a:off x="5907534" y="3189910"/>
            <a:ext cx="232182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84630"/>
                </a:solidFill>
              </a:rPr>
              <a:t>Core Concepts</a:t>
            </a:r>
            <a:endParaRPr lang="en-US" sz="1400" b="1" dirty="0">
              <a:solidFill>
                <a:srgbClr val="784630"/>
              </a:solidFill>
            </a:endParaRPr>
          </a:p>
          <a:p>
            <a:r>
              <a:rPr lang="en-US" sz="1400" b="1" dirty="0">
                <a:solidFill>
                  <a:srgbClr val="784630"/>
                </a:solidFill>
              </a:rPr>
              <a:t>Row context</a:t>
            </a:r>
            <a:br>
              <a:rPr lang="en-US" sz="1400" dirty="0">
                <a:solidFill>
                  <a:srgbClr val="784630"/>
                </a:solidFill>
              </a:rPr>
            </a:br>
            <a:r>
              <a:rPr lang="en-US" sz="1400" dirty="0">
                <a:solidFill>
                  <a:srgbClr val="784630"/>
                </a:solidFill>
              </a:rPr>
              <a:t>calculations row-by-row</a:t>
            </a:r>
          </a:p>
          <a:p>
            <a:endParaRPr lang="en-US" sz="1400" dirty="0">
              <a:solidFill>
                <a:srgbClr val="784630"/>
              </a:solidFill>
            </a:endParaRPr>
          </a:p>
          <a:p>
            <a:r>
              <a:rPr lang="en-US" sz="1400" b="1" dirty="0">
                <a:solidFill>
                  <a:srgbClr val="784630"/>
                </a:solidFill>
              </a:rPr>
              <a:t>Filter context</a:t>
            </a:r>
            <a:br>
              <a:rPr lang="en-US" sz="1400" dirty="0">
                <a:solidFill>
                  <a:srgbClr val="784630"/>
                </a:solidFill>
              </a:rPr>
            </a:br>
            <a:r>
              <a:rPr lang="en-US" sz="1400" dirty="0">
                <a:solidFill>
                  <a:srgbClr val="784630"/>
                </a:solidFill>
              </a:rPr>
              <a:t>calculations by many rows,</a:t>
            </a:r>
            <a:br>
              <a:rPr lang="en-US" sz="1400" dirty="0">
                <a:solidFill>
                  <a:srgbClr val="784630"/>
                </a:solidFill>
              </a:rPr>
            </a:br>
            <a:r>
              <a:rPr lang="en-US" sz="1400" dirty="0">
                <a:solidFill>
                  <a:srgbClr val="784630"/>
                </a:solidFill>
              </a:rPr>
              <a:t>grouped by filter</a:t>
            </a:r>
            <a:endParaRPr lang="en-US" sz="1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92C58-2EB8-6A6A-F487-93CB20F3EB1F}"/>
              </a:ext>
            </a:extLst>
          </p:cNvPr>
          <p:cNvGrpSpPr/>
          <p:nvPr/>
        </p:nvGrpSpPr>
        <p:grpSpPr>
          <a:xfrm>
            <a:off x="8075355" y="3244941"/>
            <a:ext cx="2650024" cy="1521153"/>
            <a:chOff x="8075355" y="3244941"/>
            <a:chExt cx="2650024" cy="152115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5E2C9A0-453B-2602-388E-BD6C141C6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2198" y="3244941"/>
              <a:ext cx="2153181" cy="1521153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F64A962-0599-13ED-8400-8CBEAC57FB55}"/>
                </a:ext>
              </a:extLst>
            </p:cNvPr>
            <p:cNvCxnSpPr>
              <a:cxnSpLocks/>
            </p:cNvCxnSpPr>
            <p:nvPr/>
          </p:nvCxnSpPr>
          <p:spPr>
            <a:xfrm>
              <a:off x="8075355" y="4005518"/>
              <a:ext cx="342837" cy="0"/>
            </a:xfrm>
            <a:prstGeom prst="straightConnector1">
              <a:avLst/>
            </a:prstGeom>
            <a:ln w="28575">
              <a:solidFill>
                <a:srgbClr val="78463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F062D-51DA-EB5F-40AB-741B894D3C44}"/>
              </a:ext>
            </a:extLst>
          </p:cNvPr>
          <p:cNvSpPr txBox="1"/>
          <p:nvPr/>
        </p:nvSpPr>
        <p:spPr>
          <a:xfrm>
            <a:off x="8306571" y="2906387"/>
            <a:ext cx="2684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784630"/>
                </a:solidFill>
              </a:rPr>
              <a:t>Complex Calculations</a:t>
            </a:r>
            <a:endParaRPr lang="en-US" sz="1400" b="1" dirty="0">
              <a:solidFill>
                <a:srgbClr val="78463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3466-418F-0A5C-1A5F-A6583A0B2811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422876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8173B-9B3F-2AD2-F85A-9A47D915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58CF1B-694A-B853-053B-B89227DD7799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Company Background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AA956-82D1-9737-F88F-4899BBF55F6D}"/>
              </a:ext>
            </a:extLst>
          </p:cNvPr>
          <p:cNvSpPr/>
          <p:nvPr/>
        </p:nvSpPr>
        <p:spPr>
          <a:xfrm>
            <a:off x="1284036" y="1410761"/>
            <a:ext cx="3649914" cy="9788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Micron is a semiconductor manufacturing company,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headquartered in Boise, Idaho (US)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5FA589-4164-B778-C966-93DB75341BD1}"/>
              </a:ext>
            </a:extLst>
          </p:cNvPr>
          <p:cNvSpPr/>
          <p:nvPr/>
        </p:nvSpPr>
        <p:spPr>
          <a:xfrm>
            <a:off x="2451100" y="2711450"/>
            <a:ext cx="78317" cy="783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283FF8-F8D1-A6DC-6B8F-8D821679E16D}"/>
              </a:ext>
            </a:extLst>
          </p:cNvPr>
          <p:cNvCxnSpPr>
            <a:cxnSpLocks/>
            <a:stCxn id="5" idx="2"/>
            <a:endCxn id="7" idx="6"/>
          </p:cNvCxnSpPr>
          <p:nvPr/>
        </p:nvCxnSpPr>
        <p:spPr>
          <a:xfrm rot="5400000">
            <a:off x="2638708" y="2280324"/>
            <a:ext cx="360994" cy="579576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A89F4-7F37-806C-43BB-6F6C9B0FE96D}"/>
              </a:ext>
            </a:extLst>
          </p:cNvPr>
          <p:cNvSpPr/>
          <p:nvPr/>
        </p:nvSpPr>
        <p:spPr>
          <a:xfrm>
            <a:off x="4321629" y="4557562"/>
            <a:ext cx="3548742" cy="8005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Many locations around the globe, including Europe &amp; Asia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3B804F-2AEC-0D4E-9FCB-0EA52ABE5B8C}"/>
              </a:ext>
            </a:extLst>
          </p:cNvPr>
          <p:cNvCxnSpPr>
            <a:cxnSpLocks/>
            <a:stCxn id="13" idx="4"/>
            <a:endCxn id="11" idx="0"/>
          </p:cNvCxnSpPr>
          <p:nvPr/>
        </p:nvCxnSpPr>
        <p:spPr>
          <a:xfrm>
            <a:off x="6096000" y="2828925"/>
            <a:ext cx="0" cy="1728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64D96E1-CA75-B725-4B66-A0C83A8C7619}"/>
              </a:ext>
            </a:extLst>
          </p:cNvPr>
          <p:cNvSpPr/>
          <p:nvPr/>
        </p:nvSpPr>
        <p:spPr>
          <a:xfrm>
            <a:off x="6056841" y="2750608"/>
            <a:ext cx="78317" cy="783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560DB3-A3E3-C20F-BF86-9112294DD39C}"/>
              </a:ext>
            </a:extLst>
          </p:cNvPr>
          <p:cNvSpPr/>
          <p:nvPr/>
        </p:nvSpPr>
        <p:spPr>
          <a:xfrm>
            <a:off x="5419644" y="2408204"/>
            <a:ext cx="1352709" cy="254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</a:rPr>
              <a:t>Munich, Germany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F480DE-8F91-000E-DB05-5D6ADBC4C782}"/>
              </a:ext>
            </a:extLst>
          </p:cNvPr>
          <p:cNvCxnSpPr>
            <a:cxnSpLocks/>
            <a:stCxn id="23" idx="2"/>
            <a:endCxn id="11" idx="3"/>
          </p:cNvCxnSpPr>
          <p:nvPr/>
        </p:nvCxnSpPr>
        <p:spPr>
          <a:xfrm rot="10800000" flipV="1">
            <a:off x="7870372" y="3101129"/>
            <a:ext cx="2030337" cy="185668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8551C8-8D31-307A-7ED4-D7CAA98B2EAE}"/>
              </a:ext>
            </a:extLst>
          </p:cNvPr>
          <p:cNvSpPr/>
          <p:nvPr/>
        </p:nvSpPr>
        <p:spPr>
          <a:xfrm>
            <a:off x="9302670" y="2699987"/>
            <a:ext cx="1352709" cy="254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</a:rPr>
              <a:t>Hashimoto, Japan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45E44E-1B9A-3F44-1F10-6C560B55D719}"/>
              </a:ext>
            </a:extLst>
          </p:cNvPr>
          <p:cNvSpPr/>
          <p:nvPr/>
        </p:nvSpPr>
        <p:spPr>
          <a:xfrm>
            <a:off x="9900708" y="3061970"/>
            <a:ext cx="78317" cy="783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EB1BE4-78B3-A887-53F5-D4E6D0B38BC4}"/>
              </a:ext>
            </a:extLst>
          </p:cNvPr>
          <p:cNvSpPr/>
          <p:nvPr/>
        </p:nvSpPr>
        <p:spPr>
          <a:xfrm>
            <a:off x="7752134" y="3063498"/>
            <a:ext cx="2534866" cy="73100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They also have a few locations in Singapore: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B78E59-BC90-16CA-5553-C9508DF846FD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9019567" y="3794501"/>
            <a:ext cx="0" cy="5542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DD5963C-D494-FE59-CB86-83201DC3C51E}"/>
              </a:ext>
            </a:extLst>
          </p:cNvPr>
          <p:cNvSpPr/>
          <p:nvPr/>
        </p:nvSpPr>
        <p:spPr>
          <a:xfrm>
            <a:off x="8980408" y="4348751"/>
            <a:ext cx="78317" cy="783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2D576-0AC9-4A97-7573-665ADBE33D3B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357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11" grpId="0" animBg="1"/>
      <p:bldP spid="11" grpId="1" animBg="1"/>
      <p:bldP spid="13" grpId="0" animBg="1"/>
      <p:bldP spid="13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  <p:bldP spid="8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9F9E8-6814-6D99-A0FA-4125FA9F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7B0DAB-DC6D-A839-4886-4EB3B11D6143}"/>
              </a:ext>
            </a:extLst>
          </p:cNvPr>
          <p:cNvSpPr/>
          <p:nvPr/>
        </p:nvSpPr>
        <p:spPr>
          <a:xfrm>
            <a:off x="3385800" y="2914650"/>
            <a:ext cx="5420400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B3613-182E-5FB1-8A37-23D79749FFF7}"/>
              </a:ext>
            </a:extLst>
          </p:cNvPr>
          <p:cNvSpPr/>
          <p:nvPr/>
        </p:nvSpPr>
        <p:spPr>
          <a:xfrm>
            <a:off x="3808396" y="2993571"/>
            <a:ext cx="4575208" cy="87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784630"/>
                </a:solidFill>
              </a:rPr>
              <a:t>Workplace Diversity</a:t>
            </a:r>
          </a:p>
        </p:txBody>
      </p:sp>
    </p:spTree>
    <p:extLst>
      <p:ext uri="{BB962C8B-B14F-4D97-AF65-F5344CB8AC3E}">
        <p14:creationId xmlns:p14="http://schemas.microsoft.com/office/powerpoint/2010/main" val="383855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0644D-EFD0-6159-64AE-435D91D4E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07150E7-8D4A-AAFC-0C7C-11EB7DBD9F5C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95FA7D-9536-69F1-973C-BD5F10783BF5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Workplace 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316985-BA7C-AFBE-3803-CA13E193AFE8}"/>
              </a:ext>
            </a:extLst>
          </p:cNvPr>
          <p:cNvSpPr txBox="1"/>
          <p:nvPr/>
        </p:nvSpPr>
        <p:spPr>
          <a:xfrm>
            <a:off x="682247" y="860344"/>
            <a:ext cx="2023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Micron’s Values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23A6B01B-9393-EBB6-A98D-E78ADF02D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07" y="1854895"/>
            <a:ext cx="6575908" cy="370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D46913-ED7F-7B8E-3A83-9DB632FA7F11}"/>
              </a:ext>
            </a:extLst>
          </p:cNvPr>
          <p:cNvSpPr txBox="1"/>
          <p:nvPr/>
        </p:nvSpPr>
        <p:spPr>
          <a:xfrm>
            <a:off x="1058784" y="1702495"/>
            <a:ext cx="329418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Company Policy: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Emphasis on inclusivity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Anti-discrimination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400" dirty="0">
                <a:solidFill>
                  <a:srgbClr val="784630"/>
                </a:solidFill>
              </a:rPr>
              <a:t>(“Equal Employment Opportunity”)</a:t>
            </a: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Support groups for minorities 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(Mosaic, Capable, etc.)</a:t>
            </a:r>
            <a:endParaRPr lang="en-US" sz="2000" dirty="0">
              <a:solidFill>
                <a:srgbClr val="78463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7B742-AA37-7D8C-0417-11481CEBB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348" y="2435781"/>
            <a:ext cx="2432146" cy="1044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9E83EF-6BF6-BC9F-1832-6DD603FE3CA5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63992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3FA82C-F8A5-9950-8935-9BAA09B3B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F2F5C9C-B1E2-14EC-5855-34B5E46FDEB5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ED61BA-DA6C-AAE5-9A4F-E7A7FF43DA01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Workplace Diversity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34015-D191-504F-FA58-E6868ADF1951}"/>
              </a:ext>
            </a:extLst>
          </p:cNvPr>
          <p:cNvSpPr txBox="1"/>
          <p:nvPr/>
        </p:nvSpPr>
        <p:spPr>
          <a:xfrm>
            <a:off x="2943373" y="5548462"/>
            <a:ext cx="6305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“</a:t>
            </a:r>
            <a:r>
              <a:rPr lang="en-US" sz="2000" b="1" dirty="0">
                <a:solidFill>
                  <a:srgbClr val="784630"/>
                </a:solidFill>
              </a:rPr>
              <a:t>Micron Singapore</a:t>
            </a:r>
            <a:r>
              <a:rPr lang="en-US" sz="2000" dirty="0">
                <a:solidFill>
                  <a:srgbClr val="784630"/>
                </a:solidFill>
              </a:rPr>
              <a:t> believes that diversity and inclusion</a:t>
            </a:r>
            <a:br>
              <a:rPr lang="en-US" sz="2000" dirty="0">
                <a:solidFill>
                  <a:srgbClr val="784630"/>
                </a:solidFill>
              </a:rPr>
            </a:br>
            <a:r>
              <a:rPr lang="en-US" sz="2000" dirty="0">
                <a:solidFill>
                  <a:srgbClr val="784630"/>
                </a:solidFill>
              </a:rPr>
              <a:t>can breed more breakthrough innovative thinking.”</a:t>
            </a:r>
            <a:endParaRPr lang="en-US" sz="2000" b="1" dirty="0">
              <a:solidFill>
                <a:srgbClr val="784630"/>
              </a:solidFill>
            </a:endParaRP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8FDD4BEC-AFD1-8944-D4F9-0FEA7232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01" y="971565"/>
            <a:ext cx="8096397" cy="45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31DAD-39C0-E649-6A98-1E0683B3552D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67478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A1FEAB-8519-0283-B193-20ACB1D39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FA698B-68C7-DFDF-F0FE-02D88FE87B99}"/>
              </a:ext>
            </a:extLst>
          </p:cNvPr>
          <p:cNvSpPr/>
          <p:nvPr/>
        </p:nvSpPr>
        <p:spPr>
          <a:xfrm>
            <a:off x="3385800" y="2914650"/>
            <a:ext cx="5420400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CAC3D-2DB5-41CD-634E-14EA2ED1BA79}"/>
              </a:ext>
            </a:extLst>
          </p:cNvPr>
          <p:cNvSpPr/>
          <p:nvPr/>
        </p:nvSpPr>
        <p:spPr>
          <a:xfrm>
            <a:off x="3808396" y="2993571"/>
            <a:ext cx="4575208" cy="87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78463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6999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917846-4CB7-ADC0-6EF2-ED6215EE0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30EA9F9-4842-E6DA-89F2-088E1D241835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235CD3-BFC0-5A3B-9367-ED9976FE00F4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206C06-F766-C311-06A9-7D53FB976714}"/>
              </a:ext>
            </a:extLst>
          </p:cNvPr>
          <p:cNvSpPr txBox="1"/>
          <p:nvPr/>
        </p:nvSpPr>
        <p:spPr>
          <a:xfrm>
            <a:off x="682247" y="860344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As an intern/employee…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675F8-73CA-F43C-8F1A-70CAE67B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908" y="2204334"/>
            <a:ext cx="3102184" cy="30324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30F52B1-4239-2341-2997-84BDEE5E249F}"/>
              </a:ext>
            </a:extLst>
          </p:cNvPr>
          <p:cNvGrpSpPr/>
          <p:nvPr/>
        </p:nvGrpSpPr>
        <p:grpSpPr>
          <a:xfrm>
            <a:off x="1856385" y="1968482"/>
            <a:ext cx="3294023" cy="1032699"/>
            <a:chOff x="1856385" y="1968482"/>
            <a:chExt cx="3294023" cy="103269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0E4446-A7E0-DDFE-E0D1-09E503423799}"/>
                </a:ext>
              </a:extLst>
            </p:cNvPr>
            <p:cNvCxnSpPr>
              <a:cxnSpLocks/>
            </p:cNvCxnSpPr>
            <p:nvPr/>
          </p:nvCxnSpPr>
          <p:spPr>
            <a:xfrm>
              <a:off x="3939408" y="2484832"/>
              <a:ext cx="1211000" cy="0"/>
            </a:xfrm>
            <a:prstGeom prst="straightConnector1">
              <a:avLst/>
            </a:prstGeom>
            <a:ln w="38100">
              <a:solidFill>
                <a:srgbClr val="78463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69A1A6-448C-7B09-E8BC-BCACEBDBBCB6}"/>
                </a:ext>
              </a:extLst>
            </p:cNvPr>
            <p:cNvSpPr/>
            <p:nvPr/>
          </p:nvSpPr>
          <p:spPr>
            <a:xfrm>
              <a:off x="1856385" y="1968482"/>
              <a:ext cx="2083023" cy="1032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2400" b="1" dirty="0">
                  <a:solidFill>
                    <a:srgbClr val="784630"/>
                  </a:solidFill>
                </a:rPr>
                <a:t>Stay Curious</a:t>
              </a:r>
            </a:p>
            <a:p>
              <a:pPr algn="r"/>
              <a:r>
                <a:rPr lang="en-US" dirty="0">
                  <a:solidFill>
                    <a:srgbClr val="784630"/>
                  </a:solidFill>
                </a:rPr>
                <a:t>Always something new to learn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2085CA-05E1-0626-E467-6A13B1D0C53E}"/>
              </a:ext>
            </a:extLst>
          </p:cNvPr>
          <p:cNvGrpSpPr/>
          <p:nvPr/>
        </p:nvGrpSpPr>
        <p:grpSpPr>
          <a:xfrm>
            <a:off x="6795436" y="1968482"/>
            <a:ext cx="3925673" cy="1284856"/>
            <a:chOff x="6795436" y="1968482"/>
            <a:chExt cx="3925673" cy="128485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0B68B27-D8CE-C916-B016-D8D2F158225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795436" y="2484825"/>
              <a:ext cx="1771050" cy="76851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8463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655ED-5ECE-9952-4C4B-2607D6BFA6E2}"/>
                </a:ext>
              </a:extLst>
            </p:cNvPr>
            <p:cNvSpPr/>
            <p:nvPr/>
          </p:nvSpPr>
          <p:spPr>
            <a:xfrm>
              <a:off x="8638086" y="1968482"/>
              <a:ext cx="2083023" cy="1032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rgbClr val="784630"/>
                  </a:solidFill>
                </a:rPr>
                <a:t>Upskill</a:t>
              </a:r>
            </a:p>
            <a:p>
              <a:r>
                <a:rPr lang="en-US" dirty="0">
                  <a:solidFill>
                    <a:srgbClr val="784630"/>
                  </a:solidFill>
                </a:rPr>
                <a:t>Stay ahead of the competition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8B5FBF-8CE0-566D-0C0A-188EBB93E858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5472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231E3-EE82-8AD7-2A4F-5768329B6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BC12EE2-C764-B58F-9901-2765280C3E24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95E1FC-6853-928B-4E43-935BF2CAFBA1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816A6-9105-253F-532F-EBC577569606}"/>
              </a:ext>
            </a:extLst>
          </p:cNvPr>
          <p:cNvSpPr txBox="1"/>
          <p:nvPr/>
        </p:nvSpPr>
        <p:spPr>
          <a:xfrm>
            <a:off x="682247" y="860344"/>
            <a:ext cx="148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Above all…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FF4E6-010A-77A8-2196-6C4CF0378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908" y="2922791"/>
            <a:ext cx="3102184" cy="3032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2CEC43-55CA-50F2-B190-EA86AD549183}"/>
              </a:ext>
            </a:extLst>
          </p:cNvPr>
          <p:cNvSpPr/>
          <p:nvPr/>
        </p:nvSpPr>
        <p:spPr>
          <a:xfrm>
            <a:off x="4778826" y="1589322"/>
            <a:ext cx="2634346" cy="1032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84630"/>
                </a:solidFill>
              </a:rPr>
              <a:t>Take Care</a:t>
            </a:r>
          </a:p>
          <a:p>
            <a:pPr algn="ctr"/>
            <a:r>
              <a:rPr lang="en-US" dirty="0">
                <a:solidFill>
                  <a:srgbClr val="784630"/>
                </a:solidFill>
              </a:rPr>
              <a:t>Be healthy, rest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016C2-4AAB-14AB-FBD6-38BEE390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767" y="2525484"/>
            <a:ext cx="1396465" cy="3429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549F4F-905A-4D4B-4E15-FFEB368486D2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48057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7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F84EA4-1C69-990E-65E9-777F1DC9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2DD5E-9667-074C-79A1-848A45E45CD4}"/>
              </a:ext>
            </a:extLst>
          </p:cNvPr>
          <p:cNvSpPr/>
          <p:nvPr/>
        </p:nvSpPr>
        <p:spPr>
          <a:xfrm>
            <a:off x="1195846" y="2743200"/>
            <a:ext cx="3593868" cy="1516744"/>
          </a:xfrm>
          <a:prstGeom prst="rect">
            <a:avLst/>
          </a:prstGeom>
          <a:solidFill>
            <a:srgbClr val="784630"/>
          </a:solidFill>
          <a:ln>
            <a:solidFill>
              <a:srgbClr val="784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Thank you</a:t>
            </a:r>
          </a:p>
          <a:p>
            <a:pPr algn="ctr"/>
            <a:r>
              <a:rPr lang="en-US" sz="2800" dirty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1694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660AD-3474-9870-059D-BCFB77833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60F25DD-B22F-D7DF-EEC6-B5E02B88E116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14CB98-98A3-5C69-1F48-57C629DCA9CE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FE21E-12A6-DDF9-A347-DADFFA536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342" y="2637628"/>
            <a:ext cx="3113316" cy="2186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B6F85-B57C-C8C8-5031-27AB073DDE72}"/>
              </a:ext>
            </a:extLst>
          </p:cNvPr>
          <p:cNvSpPr txBox="1"/>
          <p:nvPr/>
        </p:nvSpPr>
        <p:spPr>
          <a:xfrm>
            <a:off x="4539342" y="4824480"/>
            <a:ext cx="311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Tester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5FC2D-DDF5-CD16-CC85-89B0BC38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285" y="2948453"/>
            <a:ext cx="1660232" cy="1565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A452A8-0DFB-6F84-B4FC-C6DD647DD5FF}"/>
              </a:ext>
            </a:extLst>
          </p:cNvPr>
          <p:cNvSpPr txBox="1"/>
          <p:nvPr/>
        </p:nvSpPr>
        <p:spPr>
          <a:xfrm>
            <a:off x="1249742" y="4824480"/>
            <a:ext cx="311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Units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067B56-5BBB-F5C9-ECE7-8371DBB8A0B0}"/>
              </a:ext>
            </a:extLst>
          </p:cNvPr>
          <p:cNvSpPr txBox="1"/>
          <p:nvPr/>
        </p:nvSpPr>
        <p:spPr>
          <a:xfrm>
            <a:off x="7828940" y="4824480"/>
            <a:ext cx="311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Result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E4C311-0111-0DF7-5C89-AB641A6D9B9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981450" y="3731054"/>
            <a:ext cx="557892" cy="0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B376B2-2FB1-DC8A-5B57-C89FB5381E9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652658" y="3731054"/>
            <a:ext cx="557691" cy="0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D400ADB-452E-18BC-BB51-23950177A616}"/>
              </a:ext>
            </a:extLst>
          </p:cNvPr>
          <p:cNvSpPr/>
          <p:nvPr/>
        </p:nvSpPr>
        <p:spPr>
          <a:xfrm>
            <a:off x="8533420" y="3376764"/>
            <a:ext cx="1704358" cy="7085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Pass/Fail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23993D-F0F5-8524-82D5-7B6EF9D96D4C}"/>
              </a:ext>
            </a:extLst>
          </p:cNvPr>
          <p:cNvSpPr txBox="1"/>
          <p:nvPr/>
        </p:nvSpPr>
        <p:spPr>
          <a:xfrm>
            <a:off x="4539342" y="1906249"/>
            <a:ext cx="311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Problems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8D6D898-3208-66D9-13DD-D9C60B36A8D6}"/>
              </a:ext>
            </a:extLst>
          </p:cNvPr>
          <p:cNvCxnSpPr>
            <a:cxnSpLocks/>
            <a:stCxn id="3" idx="0"/>
            <a:endCxn id="42" idx="2"/>
          </p:cNvCxnSpPr>
          <p:nvPr/>
        </p:nvCxnSpPr>
        <p:spPr>
          <a:xfrm flipV="1">
            <a:off x="6096000" y="2275581"/>
            <a:ext cx="1" cy="362047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75FE6D3-56A7-7600-9DB8-D04C0714BA7F}"/>
              </a:ext>
            </a:extLst>
          </p:cNvPr>
          <p:cNvSpPr txBox="1"/>
          <p:nvPr/>
        </p:nvSpPr>
        <p:spPr>
          <a:xfrm>
            <a:off x="682247" y="860344"/>
            <a:ext cx="2954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How does testing work?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1465C-4DE4-5AE7-F9D6-B6DCDE920C3B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9197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40" grpId="0" animBg="1"/>
      <p:bldP spid="42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C9327F-CB48-146B-C52A-36B208A4C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CBE0B98-2E9B-CADE-54E4-DDD38ECA8B83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608605-6E3A-5E45-0711-D6D3DC76926B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8BF7691-B5D0-3B4F-6C2A-717299777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7023" y="2146130"/>
            <a:ext cx="4969518" cy="3088184"/>
          </a:xfrm>
          <a:prstGeom prst="rect">
            <a:avLst/>
          </a:prstGeom>
          <a:noFill/>
          <a:ln w="28575">
            <a:solidFill>
              <a:srgbClr val="78463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9F059-CC61-296D-06E5-17910ACFFEB3}"/>
              </a:ext>
            </a:extLst>
          </p:cNvPr>
          <p:cNvSpPr txBox="1"/>
          <p:nvPr/>
        </p:nvSpPr>
        <p:spPr>
          <a:xfrm>
            <a:off x="6840889" y="2751504"/>
            <a:ext cx="4131911" cy="1877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Deliverables: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Python Script with UI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 err="1">
                <a:solidFill>
                  <a:srgbClr val="784630"/>
                </a:solidFill>
              </a:rPr>
              <a:t>UI</a:t>
            </a:r>
            <a:r>
              <a:rPr lang="en-US" sz="1600" dirty="0">
                <a:solidFill>
                  <a:srgbClr val="784630"/>
                </a:solidFill>
              </a:rPr>
              <a:t> allows user to specify data to pull</a:t>
            </a:r>
            <a:br>
              <a:rPr lang="en-US" sz="2000" b="1" dirty="0">
                <a:solidFill>
                  <a:srgbClr val="784630"/>
                </a:solidFill>
              </a:rPr>
            </a:b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Power BI Dashboard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Incomplete due to lack of time</a:t>
            </a:r>
            <a:endParaRPr lang="en-US" sz="2000" b="1" dirty="0">
              <a:solidFill>
                <a:srgbClr val="78463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B848BB-6E21-F3FC-7E99-37420CD800FC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D3B9B8-0AC9-52EE-BA57-443FBDAAAFB7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37223EE-F651-48CD-6B64-803401EDE4F6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8CC0E3-B513-0DB3-C0D7-64734F1356DF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0F1E7-DFDE-C30E-4085-AE24F77056F9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A2616C8-E18D-B8D5-F248-750D2E82740F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B975534E-9D83-F915-B8D6-3BF00F3F4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BDE4C8-12F6-DDFD-831A-7774BC9D4EE4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D7BDB54-6BA1-6410-5787-B4B39A20D394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E5F2FF0-8DA9-A0CA-EA41-043D10117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C28C62-0C48-D44F-F0C4-31D862E927BD}"/>
              </a:ext>
            </a:extLst>
          </p:cNvPr>
          <p:cNvGrpSpPr/>
          <p:nvPr/>
        </p:nvGrpSpPr>
        <p:grpSpPr>
          <a:xfrm>
            <a:off x="7319763" y="5545998"/>
            <a:ext cx="487347" cy="370456"/>
            <a:chOff x="2205748" y="2913042"/>
            <a:chExt cx="2395700" cy="187793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4EF1E17-6530-73A4-F1AF-59343331E5C3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6053F3C7-2EE4-8904-4DE1-7A3E8A03E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8640AF-3456-6D07-4CBC-28A6C1360BE8}"/>
              </a:ext>
            </a:extLst>
          </p:cNvPr>
          <p:cNvSpPr txBox="1"/>
          <p:nvPr/>
        </p:nvSpPr>
        <p:spPr>
          <a:xfrm>
            <a:off x="682247" y="860344"/>
            <a:ext cx="104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</a:t>
            </a:r>
            <a:endParaRPr lang="en-US" sz="2000" i="1" dirty="0">
              <a:solidFill>
                <a:srgbClr val="7846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1B8CA-51C3-B9DF-9288-CFBCFE417E3C}"/>
              </a:ext>
            </a:extLst>
          </p:cNvPr>
          <p:cNvSpPr txBox="1"/>
          <p:nvPr/>
        </p:nvSpPr>
        <p:spPr>
          <a:xfrm>
            <a:off x="1658815" y="860344"/>
            <a:ext cx="3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Root Cause Detection</a:t>
            </a:r>
            <a:endParaRPr lang="en-US" b="1" dirty="0">
              <a:solidFill>
                <a:srgbClr val="784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64B1BC-AC4E-C10C-07B3-FD54026F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90E4E27-FFD7-89C6-ECC8-B4F55AB2ED48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510E42-C714-2A8B-0B99-AEF2A3604243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E5C8AC-960C-4610-9884-85FAC95F54DB}"/>
              </a:ext>
            </a:extLst>
          </p:cNvPr>
          <p:cNvSpPr txBox="1"/>
          <p:nvPr/>
        </p:nvSpPr>
        <p:spPr>
          <a:xfrm>
            <a:off x="682247" y="860344"/>
            <a:ext cx="18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Python 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83B5D-AAE6-607D-BA47-2C463C92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233" y="860344"/>
            <a:ext cx="1906336" cy="53599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DFBA47-2463-5604-CAD0-FE3D5C50DC21}"/>
              </a:ext>
            </a:extLst>
          </p:cNvPr>
          <p:cNvSpPr/>
          <p:nvPr/>
        </p:nvSpPr>
        <p:spPr>
          <a:xfrm>
            <a:off x="10483850" y="1583266"/>
            <a:ext cx="1098549" cy="659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6108D-070F-8C6C-C18F-B5D59CCB999F}"/>
              </a:ext>
            </a:extLst>
          </p:cNvPr>
          <p:cNvSpPr txBox="1"/>
          <p:nvPr/>
        </p:nvSpPr>
        <p:spPr>
          <a:xfrm>
            <a:off x="3972143" y="2030439"/>
            <a:ext cx="42477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784630"/>
                </a:solidFill>
              </a:rPr>
              <a:t>Python UI (depending on project)</a:t>
            </a:r>
            <a:endParaRPr lang="en-US" dirty="0">
              <a:solidFill>
                <a:srgbClr val="7846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F688C-828B-D20F-F1A9-67C094A4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1" b="66423"/>
          <a:stretch>
            <a:fillRect/>
          </a:stretch>
        </p:blipFill>
        <p:spPr>
          <a:xfrm>
            <a:off x="3440561" y="2456782"/>
            <a:ext cx="5310877" cy="1137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628F9-1B74-4502-EDB5-2DF7F713FD0D}"/>
              </a:ext>
            </a:extLst>
          </p:cNvPr>
          <p:cNvSpPr txBox="1"/>
          <p:nvPr/>
        </p:nvSpPr>
        <p:spPr>
          <a:xfrm>
            <a:off x="3798771" y="3673281"/>
            <a:ext cx="4594458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84630"/>
                </a:solidFill>
              </a:rPr>
              <a:t>Uses simple Python “print” statements</a:t>
            </a:r>
            <a:br>
              <a:rPr lang="en-US" dirty="0">
                <a:solidFill>
                  <a:srgbClr val="784630"/>
                </a:solidFill>
              </a:rPr>
            </a:br>
            <a:r>
              <a:rPr lang="en-US" dirty="0">
                <a:solidFill>
                  <a:srgbClr val="784630"/>
                </a:solidFill>
              </a:rPr>
              <a:t>to display instructions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84630"/>
                </a:solidFill>
              </a:rPr>
              <a:t>Simple if-statement logic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84630"/>
                </a:solidFill>
              </a:rPr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49541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931905-4804-F17C-DBBB-54AE60BF3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A8DF42-000B-278F-FE70-8308B62243F4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0800000" flipV="1">
            <a:off x="4001726" y="1445001"/>
            <a:ext cx="1380455" cy="32634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32237E-7BA9-20F0-B548-B571221F21AB}"/>
              </a:ext>
            </a:extLst>
          </p:cNvPr>
          <p:cNvCxnSpPr>
            <a:cxnSpLocks/>
            <a:stCxn id="8" idx="2"/>
            <a:endCxn id="10" idx="3"/>
          </p:cNvCxnSpPr>
          <p:nvPr/>
        </p:nvCxnSpPr>
        <p:spPr>
          <a:xfrm rot="10800000">
            <a:off x="4001725" y="1771346"/>
            <a:ext cx="913730" cy="11180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A5CEF8-46A9-9D6B-F388-FAE71F7CE51D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Company Background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9C2B03-543F-0254-0842-3E2255034E4D}"/>
              </a:ext>
            </a:extLst>
          </p:cNvPr>
          <p:cNvSpPr/>
          <p:nvPr/>
        </p:nvSpPr>
        <p:spPr>
          <a:xfrm>
            <a:off x="5382180" y="1405843"/>
            <a:ext cx="78317" cy="783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6985F4-953B-3D94-1510-245F5CE3045E}"/>
              </a:ext>
            </a:extLst>
          </p:cNvPr>
          <p:cNvSpPr/>
          <p:nvPr/>
        </p:nvSpPr>
        <p:spPr>
          <a:xfrm>
            <a:off x="4915455" y="1843993"/>
            <a:ext cx="78317" cy="783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998F39-6C85-3CFC-B69D-073EC0C79EC0}"/>
              </a:ext>
            </a:extLst>
          </p:cNvPr>
          <p:cNvSpPr/>
          <p:nvPr/>
        </p:nvSpPr>
        <p:spPr>
          <a:xfrm>
            <a:off x="6677580" y="3863293"/>
            <a:ext cx="78317" cy="783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A7330-9FB1-4816-F11D-24A6CFC683DB}"/>
              </a:ext>
            </a:extLst>
          </p:cNvPr>
          <p:cNvSpPr/>
          <p:nvPr/>
        </p:nvSpPr>
        <p:spPr>
          <a:xfrm>
            <a:off x="1879600" y="1405843"/>
            <a:ext cx="2122125" cy="73100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Woodlands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Fab 10X, 10N, 10A, 10W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1420C5-DF6F-6643-069F-BFE40EAA94EA}"/>
              </a:ext>
            </a:extLst>
          </p:cNvPr>
          <p:cNvSpPr/>
          <p:nvPr/>
        </p:nvSpPr>
        <p:spPr>
          <a:xfrm>
            <a:off x="7366830" y="2638191"/>
            <a:ext cx="2733575" cy="8922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FFFF00"/>
                </a:solidFill>
              </a:rPr>
              <a:t>Bendemeer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Micron Semiconductor Backend (MSB)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72EBDB5C-E36F-346D-F86A-F03622E25A0F}"/>
              </a:ext>
            </a:extLst>
          </p:cNvPr>
          <p:cNvCxnSpPr>
            <a:cxnSpLocks/>
            <a:stCxn id="27" idx="1"/>
            <a:endCxn id="9" idx="6"/>
          </p:cNvCxnSpPr>
          <p:nvPr/>
        </p:nvCxnSpPr>
        <p:spPr>
          <a:xfrm rot="10800000" flipV="1">
            <a:off x="6755898" y="3084304"/>
            <a:ext cx="610933" cy="81814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cron F10A — Netatech Engineering">
            <a:extLst>
              <a:ext uri="{FF2B5EF4-FFF2-40B4-BE49-F238E27FC236}">
                <a16:creationId xmlns:a16="http://schemas.microsoft.com/office/drawing/2014/main" id="{CC525E1E-3F1C-19A4-88A0-5780CC2B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22" y="2136846"/>
            <a:ext cx="2118903" cy="119055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8223457-B9B5-04DF-36BA-A0B16F25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6830" y="3530417"/>
            <a:ext cx="2733575" cy="1773258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64F4B-82F5-2BE1-886D-303A3B3C7651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290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D2EB16-8B13-A826-8AEB-A63C4DE2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4595E89-3C85-A0DF-73CE-2D6B3A2724B7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91A3DD-AFEC-68D2-CA41-5BE6F569F5E7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44B39-EBE4-9972-1E74-9ED532AD3A33}"/>
              </a:ext>
            </a:extLst>
          </p:cNvPr>
          <p:cNvSpPr txBox="1"/>
          <p:nvPr/>
        </p:nvSpPr>
        <p:spPr>
          <a:xfrm>
            <a:off x="682247" y="860344"/>
            <a:ext cx="18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Python 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04253-BD5A-2F3F-3EDD-113FEAB23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233" y="860344"/>
            <a:ext cx="1906336" cy="53599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A9CD7B-F3CA-78A6-882B-4DF989A6C62F}"/>
              </a:ext>
            </a:extLst>
          </p:cNvPr>
          <p:cNvSpPr/>
          <p:nvPr/>
        </p:nvSpPr>
        <p:spPr>
          <a:xfrm>
            <a:off x="9433025" y="2311400"/>
            <a:ext cx="2133600" cy="1561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B0B11-24D6-A2B6-1689-81998D126370}"/>
              </a:ext>
            </a:extLst>
          </p:cNvPr>
          <p:cNvSpPr txBox="1"/>
          <p:nvPr/>
        </p:nvSpPr>
        <p:spPr>
          <a:xfrm>
            <a:off x="4293876" y="2187346"/>
            <a:ext cx="42477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Data Extraction/Storage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D16BE-1200-BA2C-BC36-E8CB1B8AD8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1494" b="214"/>
          <a:stretch>
            <a:fillRect/>
          </a:stretch>
        </p:blipFill>
        <p:spPr>
          <a:xfrm>
            <a:off x="3440561" y="3001874"/>
            <a:ext cx="5310877" cy="972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917601-1B05-99CF-FB55-B1C4B3AEB3EE}"/>
              </a:ext>
            </a:extLst>
          </p:cNvPr>
          <p:cNvSpPr txBox="1"/>
          <p:nvPr/>
        </p:nvSpPr>
        <p:spPr>
          <a:xfrm>
            <a:off x="3717299" y="4199646"/>
            <a:ext cx="4824292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84630"/>
                </a:solidFill>
              </a:rPr>
              <a:t>Paramiko</a:t>
            </a:r>
            <a:r>
              <a:rPr lang="en-US" dirty="0">
                <a:solidFill>
                  <a:srgbClr val="784630"/>
                </a:solidFill>
              </a:rPr>
              <a:t> to get data from </a:t>
            </a:r>
            <a:r>
              <a:rPr lang="en-US" b="1" dirty="0">
                <a:solidFill>
                  <a:srgbClr val="784630"/>
                </a:solidFill>
              </a:rPr>
              <a:t>SSH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84630"/>
                </a:solidFill>
              </a:rPr>
              <a:t>SQLAlchemy</a:t>
            </a:r>
            <a:r>
              <a:rPr lang="en-US" dirty="0">
                <a:solidFill>
                  <a:srgbClr val="784630"/>
                </a:solidFill>
              </a:rPr>
              <a:t> for data from </a:t>
            </a:r>
            <a:r>
              <a:rPr lang="en-US" b="1" dirty="0">
                <a:solidFill>
                  <a:srgbClr val="784630"/>
                </a:solidFill>
              </a:rPr>
              <a:t>SQL Database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84630"/>
                </a:solidFill>
              </a:rPr>
              <a:t>SQLAlchemy</a:t>
            </a:r>
            <a:r>
              <a:rPr lang="en-US" dirty="0">
                <a:solidFill>
                  <a:srgbClr val="784630"/>
                </a:solidFill>
              </a:rPr>
              <a:t> to store data</a:t>
            </a:r>
            <a:endParaRPr lang="en-US" b="1" dirty="0">
              <a:solidFill>
                <a:srgbClr val="7846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88F07-6B77-1772-F4F9-C5A13FEFF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342" y="1918283"/>
            <a:ext cx="907458" cy="9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0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C3618-B408-DA72-9AB4-BB41D03F4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B7DBFBB-C93F-B367-F54A-EA83DE1B01CA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B9C2E1-EE22-967B-80B9-CDBFA26606A5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B9B5F-F1BF-C733-3378-6C9016193FE2}"/>
              </a:ext>
            </a:extLst>
          </p:cNvPr>
          <p:cNvSpPr txBox="1"/>
          <p:nvPr/>
        </p:nvSpPr>
        <p:spPr>
          <a:xfrm>
            <a:off x="6840889" y="2074398"/>
            <a:ext cx="4379013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Deliverables: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784630"/>
                </a:solidFill>
              </a:rPr>
              <a:t>Powershell</a:t>
            </a:r>
            <a:r>
              <a:rPr lang="en-US" sz="2000" b="1" dirty="0">
                <a:solidFill>
                  <a:srgbClr val="784630"/>
                </a:solidFill>
              </a:rPr>
              <a:t> Script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to auto-run Python Script,</a:t>
            </a:r>
            <a:br>
              <a:rPr lang="en-US" sz="1600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send e-mail alerts</a:t>
            </a:r>
            <a:br>
              <a:rPr lang="en-US" sz="1600" dirty="0">
                <a:solidFill>
                  <a:srgbClr val="784630"/>
                </a:solidFill>
              </a:rPr>
            </a:b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Python Script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collect data</a:t>
            </a:r>
            <a:br>
              <a:rPr lang="en-US" sz="1600" dirty="0">
                <a:solidFill>
                  <a:srgbClr val="784630"/>
                </a:solidFill>
              </a:rPr>
            </a:b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Power BI Dashboard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7 different pages</a:t>
            </a:r>
            <a:br>
              <a:rPr lang="en-US" sz="1600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display consolidated data</a:t>
            </a:r>
            <a:endParaRPr lang="en-US" sz="2000" b="1" dirty="0">
              <a:solidFill>
                <a:srgbClr val="78463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E09E49-A141-FED3-BD81-FA973AC7CF1D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65708A-C705-9070-9986-F000CC8A867F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A04B6CB-5FE3-53BE-11BB-58A9D4B1E14C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31B417-5B92-38AA-A78C-CA171EBFE4DF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A50FFC-6407-C094-D640-00C66FEEE5C8}"/>
              </a:ext>
            </a:extLst>
          </p:cNvPr>
          <p:cNvGrpSpPr/>
          <p:nvPr/>
        </p:nvGrpSpPr>
        <p:grpSpPr>
          <a:xfrm rot="10800000">
            <a:off x="5291614" y="5926284"/>
            <a:ext cx="513701" cy="367918"/>
            <a:chOff x="2205749" y="2913042"/>
            <a:chExt cx="2395700" cy="1877931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97A169A-14AE-BF33-3490-4F72091E74E5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10B29C2-C917-91A9-BAA8-F168939CD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3F5A42-DF63-AD80-7B24-2772D98E5293}"/>
              </a:ext>
            </a:extLst>
          </p:cNvPr>
          <p:cNvGrpSpPr/>
          <p:nvPr/>
        </p:nvGrpSpPr>
        <p:grpSpPr>
          <a:xfrm>
            <a:off x="7375477" y="5630450"/>
            <a:ext cx="376248" cy="286004"/>
            <a:chOff x="2205748" y="2913042"/>
            <a:chExt cx="2395700" cy="187793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2E1EAAB1-516A-7483-4DFA-27D856DBDA85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33A96D2C-8740-6F15-AED4-96DFCBC81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F0F358-8E95-1070-C730-F42716749245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87B723A-5FC6-0CD4-DA73-F79DEDE28A1E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854EE5AB-3DBD-35D0-50FB-4A68D4816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037F079C-4482-F112-424A-577B14E8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4566" y="2146130"/>
            <a:ext cx="4974433" cy="3088184"/>
          </a:xfrm>
          <a:prstGeom prst="rect">
            <a:avLst/>
          </a:prstGeom>
          <a:noFill/>
          <a:ln w="28575">
            <a:solidFill>
              <a:srgbClr val="7846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8B4ECA-E3FF-BAAC-34DD-E36926622BEF}"/>
              </a:ext>
            </a:extLst>
          </p:cNvPr>
          <p:cNvSpPr txBox="1"/>
          <p:nvPr/>
        </p:nvSpPr>
        <p:spPr>
          <a:xfrm>
            <a:off x="682247" y="860344"/>
            <a:ext cx="104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</a:t>
            </a:r>
            <a:endParaRPr lang="en-US" sz="2000" i="1" dirty="0">
              <a:solidFill>
                <a:srgbClr val="78463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BE7B2-DD83-44E0-1E0E-4887E531855D}"/>
              </a:ext>
            </a:extLst>
          </p:cNvPr>
          <p:cNvSpPr txBox="1"/>
          <p:nvPr/>
        </p:nvSpPr>
        <p:spPr>
          <a:xfrm>
            <a:off x="1658815" y="860344"/>
            <a:ext cx="3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Hardware Failure Detection</a:t>
            </a:r>
            <a:endParaRPr lang="en-US" b="1" dirty="0">
              <a:solidFill>
                <a:srgbClr val="784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4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F658A8-51A9-40D1-847D-5F8D7D0DF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F50070F-73D9-342B-FC43-90938377FECB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71068-1F37-32B8-19F2-8A035F15F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98122" y="2642236"/>
            <a:ext cx="2795756" cy="157352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1EEA6-C798-6BFF-A7E6-E93CFF5EDD0D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1F797-81C6-487E-D71A-BA6704DF6AEE}"/>
              </a:ext>
            </a:extLst>
          </p:cNvPr>
          <p:cNvSpPr txBox="1"/>
          <p:nvPr/>
        </p:nvSpPr>
        <p:spPr>
          <a:xfrm>
            <a:off x="6840887" y="2748512"/>
            <a:ext cx="407632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Deliverables:</a:t>
            </a: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Python Script w/ UI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 err="1">
                <a:solidFill>
                  <a:srgbClr val="784630"/>
                </a:solidFill>
              </a:rPr>
              <a:t>UI</a:t>
            </a:r>
            <a:r>
              <a:rPr lang="en-US" sz="1600" dirty="0">
                <a:solidFill>
                  <a:srgbClr val="784630"/>
                </a:solidFill>
              </a:rPr>
              <a:t> allows user to choose specific data</a:t>
            </a:r>
            <a:br>
              <a:rPr lang="en-US" sz="1600" dirty="0">
                <a:solidFill>
                  <a:srgbClr val="784630"/>
                </a:solidFill>
              </a:rPr>
            </a:br>
            <a:endParaRPr lang="en-US" sz="2000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84630"/>
                </a:solidFill>
              </a:rPr>
              <a:t>Power BI Dashboard</a:t>
            </a:r>
            <a:br>
              <a:rPr lang="en-US" sz="2000" b="1" dirty="0">
                <a:solidFill>
                  <a:srgbClr val="784630"/>
                </a:solidFill>
              </a:rPr>
            </a:br>
            <a:r>
              <a:rPr lang="en-US" sz="1600" dirty="0">
                <a:solidFill>
                  <a:srgbClr val="784630"/>
                </a:solidFill>
              </a:rPr>
              <a:t>7 pages for different analysis tasks</a:t>
            </a:r>
            <a:endParaRPr lang="en-US" sz="2000" dirty="0">
              <a:solidFill>
                <a:srgbClr val="78463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A2C158-10E1-8375-1543-F6FBAA91697B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43DCA3-3B20-9A9E-94E9-9B009F3E62A0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B25D24-700F-23E0-3FE6-E1ABF7C3F71C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FBA966F-6BAF-5692-14FF-0CCE6DDA1E38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72C0EC-C61E-31EB-642A-E120585B5820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29266F2-9BEF-EB00-51CC-1CFDA799A0B2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7B8816D-0B40-D38F-07AD-EA9957AD6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719EFF-4DDE-8667-5CBF-06F15CE581BB}"/>
              </a:ext>
            </a:extLst>
          </p:cNvPr>
          <p:cNvGrpSpPr/>
          <p:nvPr/>
        </p:nvGrpSpPr>
        <p:grpSpPr>
          <a:xfrm>
            <a:off x="7375477" y="5630450"/>
            <a:ext cx="376248" cy="286004"/>
            <a:chOff x="2205748" y="2913042"/>
            <a:chExt cx="2395700" cy="187793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17D31F5-10D0-86EA-2843-2C8454600E98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E86DD2AB-CAAC-E002-157B-27DD36D94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5117549-6D03-B589-A371-E521A1EB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8815" y="2146131"/>
            <a:ext cx="4969518" cy="3088184"/>
          </a:xfrm>
          <a:prstGeom prst="rect">
            <a:avLst/>
          </a:prstGeom>
          <a:ln w="28575">
            <a:solidFill>
              <a:srgbClr val="78463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1AE3124-7404-D91F-DA32-EF645F223DF2}"/>
              </a:ext>
            </a:extLst>
          </p:cNvPr>
          <p:cNvGrpSpPr/>
          <p:nvPr/>
        </p:nvGrpSpPr>
        <p:grpSpPr>
          <a:xfrm>
            <a:off x="3712260" y="5545507"/>
            <a:ext cx="487346" cy="365959"/>
            <a:chOff x="2205749" y="2913041"/>
            <a:chExt cx="2395701" cy="1877932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D8BFB349-E5FE-2BFD-0C4B-CC8A0494DEB8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7DFED06-6762-1321-A1C6-B4AFC885E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CE2B5-8C4E-6879-9569-4368BE7548C3}"/>
              </a:ext>
            </a:extLst>
          </p:cNvPr>
          <p:cNvSpPr txBox="1"/>
          <p:nvPr/>
        </p:nvSpPr>
        <p:spPr>
          <a:xfrm>
            <a:off x="1658815" y="860344"/>
            <a:ext cx="3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Test Time Improvement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63D9E-0E75-6006-2FC3-DCAEB4480E10}"/>
              </a:ext>
            </a:extLst>
          </p:cNvPr>
          <p:cNvSpPr txBox="1"/>
          <p:nvPr/>
        </p:nvSpPr>
        <p:spPr>
          <a:xfrm>
            <a:off x="682247" y="860344"/>
            <a:ext cx="104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</a:t>
            </a:r>
            <a:endParaRPr lang="en-US" sz="2000" i="1" dirty="0">
              <a:solidFill>
                <a:srgbClr val="784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9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BC274-32DD-2EF2-7E00-C0CC6ED75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BE99287-50E6-F840-6B70-62920C535B96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D60A2D-DFBB-C1AE-AAA6-E309F480D7B8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822A32-88FC-CBCA-4A66-B3635E3178B7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F7DBD9-2CB0-A4FB-92A6-83021C1CEA83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B63AFF0-9963-BF69-978D-B9D63AD46F23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7E9ACC-366B-4F05-4F3E-0A640CBA4036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63A302-8A2C-38CE-6045-98E968FC791A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20DE7A5-7D01-ED74-C40D-19B11AB99961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B47447F-9E52-10EC-2A08-DE41885E2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13663F-4A6C-C51F-D7BC-5BCF2C5E538A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4D60E2E-5845-1D07-8738-0C9F753D4AA3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7D1007F7-87D1-198A-7DE2-17B1B261B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D41960-8054-F28B-A958-40BD96505BC6}"/>
              </a:ext>
            </a:extLst>
          </p:cNvPr>
          <p:cNvGrpSpPr/>
          <p:nvPr/>
        </p:nvGrpSpPr>
        <p:grpSpPr>
          <a:xfrm>
            <a:off x="7319763" y="5545998"/>
            <a:ext cx="487347" cy="370456"/>
            <a:chOff x="2205748" y="2913042"/>
            <a:chExt cx="2395700" cy="187793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4B18F63-E3BD-3DD0-E84B-F1ED05BBA267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7050C91B-C12B-083A-98B4-389CF1460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8223382-0302-22F5-EC2A-22A9C4B35EDE}"/>
              </a:ext>
            </a:extLst>
          </p:cNvPr>
          <p:cNvSpPr txBox="1"/>
          <p:nvPr/>
        </p:nvSpPr>
        <p:spPr>
          <a:xfrm>
            <a:off x="1092549" y="1101230"/>
            <a:ext cx="4829279" cy="46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 </a:t>
            </a:r>
            <a:r>
              <a:rPr lang="en-US" sz="2000" b="1" dirty="0">
                <a:solidFill>
                  <a:srgbClr val="784630"/>
                </a:solidFill>
              </a:rPr>
              <a:t>Root Cause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909F4-06BE-DF0A-3DE9-1260CB0C1CD2}"/>
              </a:ext>
            </a:extLst>
          </p:cNvPr>
          <p:cNvSpPr txBox="1"/>
          <p:nvPr/>
        </p:nvSpPr>
        <p:spPr>
          <a:xfrm>
            <a:off x="1092549" y="1366928"/>
            <a:ext cx="56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Context:</a:t>
            </a:r>
            <a:endParaRPr lang="en-US" sz="2000" b="1" dirty="0">
              <a:solidFill>
                <a:srgbClr val="78463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9F471-F16D-A753-B971-AEEA40BFB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2549" y="1891053"/>
            <a:ext cx="4676110" cy="3290564"/>
          </a:xfrm>
          <a:prstGeom prst="rect">
            <a:avLst/>
          </a:prstGeom>
          <a:noFill/>
          <a:ln w="28575">
            <a:solidFill>
              <a:srgbClr val="78463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1F6342-93AE-E465-82BD-8E42B0AB36BD}"/>
              </a:ext>
            </a:extLst>
          </p:cNvPr>
          <p:cNvSpPr txBox="1"/>
          <p:nvPr/>
        </p:nvSpPr>
        <p:spPr>
          <a:xfrm>
            <a:off x="5921302" y="2566839"/>
            <a:ext cx="56381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Deliverables: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Python Script</a:t>
            </a:r>
          </a:p>
          <a:p>
            <a:r>
              <a:rPr lang="en-US" sz="2000" b="1" dirty="0">
                <a:solidFill>
                  <a:srgbClr val="784630"/>
                </a:solidFill>
              </a:rPr>
              <a:t>Power BI Dashboard</a:t>
            </a:r>
          </a:p>
          <a:p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dirty="0">
                <a:solidFill>
                  <a:srgbClr val="784630"/>
                </a:solidFill>
              </a:rPr>
              <a:t>Intended Outcomes:</a:t>
            </a:r>
          </a:p>
          <a:p>
            <a:endParaRPr lang="en-US" sz="2000" b="1" dirty="0">
              <a:solidFill>
                <a:srgbClr val="784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9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515E0-3898-2687-AB80-10122ACA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D2C5D4E-8479-D2BA-B8BF-6700A83CD1DC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9CA515-5CCF-6EBF-D170-0832623D805A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AD3F89-2DA1-D274-9685-17C544A4C294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61A4C1-33B7-AB6F-E3F1-142F0D2C0C9D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FF66EF-6F74-BAF8-5C5A-D0397D1D0357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12AD4F-DF15-1BF3-2DEF-F3A158E1BD87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BDD67-DB75-A255-D7B6-0B6D816E8D2A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2B27C4F-3C66-2404-A2B9-5B78759495AE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A1F68CE-0695-EA9F-A9B7-2052678DB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48E0D2-CA4A-EA9A-B55F-5509D0531624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51B81654-9F70-803B-A2E9-C9BA5DF3F841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5A9C916-2945-DB30-922C-B8BB82DB4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52C5B5-0E49-8ED7-C5DD-7439327F2328}"/>
              </a:ext>
            </a:extLst>
          </p:cNvPr>
          <p:cNvGrpSpPr/>
          <p:nvPr/>
        </p:nvGrpSpPr>
        <p:grpSpPr>
          <a:xfrm>
            <a:off x="7319763" y="5545998"/>
            <a:ext cx="487347" cy="370456"/>
            <a:chOff x="2205748" y="2913042"/>
            <a:chExt cx="2395700" cy="187793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E35F768-AEB3-EF1B-3490-435ABABBE0BA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31B481BB-3C2C-80F3-72E2-50C82673A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391CC0D-4033-DABE-E17A-9EDCB04FD193}"/>
              </a:ext>
            </a:extLst>
          </p:cNvPr>
          <p:cNvSpPr txBox="1"/>
          <p:nvPr/>
        </p:nvSpPr>
        <p:spPr>
          <a:xfrm>
            <a:off x="1092549" y="1101230"/>
            <a:ext cx="4829279" cy="46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 </a:t>
            </a:r>
            <a:r>
              <a:rPr lang="en-US" sz="2000" b="1" dirty="0">
                <a:solidFill>
                  <a:srgbClr val="784630"/>
                </a:solidFill>
              </a:rPr>
              <a:t>Root Cause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AA4F6-EE91-CDC9-D388-CDC3E0F02A15}"/>
              </a:ext>
            </a:extLst>
          </p:cNvPr>
          <p:cNvSpPr txBox="1"/>
          <p:nvPr/>
        </p:nvSpPr>
        <p:spPr>
          <a:xfrm>
            <a:off x="1092549" y="1366928"/>
            <a:ext cx="56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Context:</a:t>
            </a:r>
            <a:endParaRPr lang="en-US" sz="2000" b="1" dirty="0">
              <a:solidFill>
                <a:srgbClr val="78463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328AC-496D-2392-CCC9-C6DE734EB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495" y="1972980"/>
            <a:ext cx="4064611" cy="2855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27F95-B819-4CB7-A34C-90A25DD824B5}"/>
              </a:ext>
            </a:extLst>
          </p:cNvPr>
          <p:cNvSpPr txBox="1"/>
          <p:nvPr/>
        </p:nvSpPr>
        <p:spPr>
          <a:xfrm>
            <a:off x="2386601" y="4756066"/>
            <a:ext cx="328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Tester with </a:t>
            </a:r>
            <a:r>
              <a:rPr lang="en-US" b="1" dirty="0">
                <a:solidFill>
                  <a:srgbClr val="FF0000"/>
                </a:solidFill>
              </a:rPr>
              <a:t>hardware issue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23582-74A6-258C-A6EA-498B3F66E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1518" y="2508291"/>
            <a:ext cx="1994061" cy="187992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993661-7583-9A75-95F4-F8189FA52FEC}"/>
              </a:ext>
            </a:extLst>
          </p:cNvPr>
          <p:cNvCxnSpPr>
            <a:cxnSpLocks/>
          </p:cNvCxnSpPr>
          <p:nvPr/>
        </p:nvCxnSpPr>
        <p:spPr>
          <a:xfrm>
            <a:off x="6105752" y="3451087"/>
            <a:ext cx="1358173" cy="0"/>
          </a:xfrm>
          <a:prstGeom prst="straightConnector1">
            <a:avLst/>
          </a:prstGeom>
          <a:ln w="57150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4707A-A1EF-34E8-52B8-CBCB01C72167}"/>
              </a:ext>
            </a:extLst>
          </p:cNvPr>
          <p:cNvSpPr txBox="1"/>
          <p:nvPr/>
        </p:nvSpPr>
        <p:spPr>
          <a:xfrm>
            <a:off x="7054242" y="4489529"/>
            <a:ext cx="328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Units with </a:t>
            </a:r>
            <a:r>
              <a:rPr lang="en-US" b="1" dirty="0">
                <a:solidFill>
                  <a:srgbClr val="784630"/>
                </a:solidFill>
              </a:rPr>
              <a:t>specific defects</a:t>
            </a:r>
            <a:endParaRPr lang="en-US" dirty="0">
              <a:solidFill>
                <a:srgbClr val="78463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707555-EAF8-2F0A-0246-5ADD022B4866}"/>
              </a:ext>
            </a:extLst>
          </p:cNvPr>
          <p:cNvCxnSpPr>
            <a:cxnSpLocks/>
          </p:cNvCxnSpPr>
          <p:nvPr/>
        </p:nvCxnSpPr>
        <p:spPr>
          <a:xfrm flipH="1" flipV="1">
            <a:off x="5450190" y="4995680"/>
            <a:ext cx="471638" cy="211755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760D63E-3240-D62C-07C3-9ADBEED50F7B}"/>
              </a:ext>
            </a:extLst>
          </p:cNvPr>
          <p:cNvSpPr txBox="1"/>
          <p:nvPr/>
        </p:nvSpPr>
        <p:spPr>
          <a:xfrm>
            <a:off x="5847745" y="5038441"/>
            <a:ext cx="149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Since when?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E7F056-29E8-2182-8DF8-3BB1F17E4D8A}"/>
              </a:ext>
            </a:extLst>
          </p:cNvPr>
          <p:cNvCxnSpPr>
            <a:cxnSpLocks/>
          </p:cNvCxnSpPr>
          <p:nvPr/>
        </p:nvCxnSpPr>
        <p:spPr>
          <a:xfrm flipV="1">
            <a:off x="9221002" y="4809000"/>
            <a:ext cx="0" cy="186680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A322DF-CA8D-9A93-C7B5-D00B99ECC6D4}"/>
              </a:ext>
            </a:extLst>
          </p:cNvPr>
          <p:cNvSpPr txBox="1"/>
          <p:nvPr/>
        </p:nvSpPr>
        <p:spPr>
          <a:xfrm>
            <a:off x="8231203" y="4956211"/>
            <a:ext cx="197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Can be measured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30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B8D80-63E2-5AF7-EA73-9173F42FB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018A6BA-BDA9-278C-A5E8-81AE711BC3FD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2B0D9A-C8D2-3ACF-EE12-E66EB42D3521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D7F608-82BE-C2A7-78B7-597B13AB0CE2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A7491C-9C3D-2C26-B5D8-CF70EF22697E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F95EE7-93FE-7A8A-54C9-71A4FBA3B882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F385E43-F622-1FE8-77F4-995A80F63AAF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E0B0A3-76EF-47A1-28B3-93A4DBFDD400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9ACB244-C278-CC5B-1EC8-C6F6DB7EFD28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BC6E864-117E-0EB1-427B-944B47747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4EB721-7C35-54B2-0A41-F8795DC04BB4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85987DA-3103-2D79-2916-B81B92CFBDBC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E4A64AF-50B4-5F38-DD53-A8AA6D43B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2633B0-BC60-0BF3-6FFD-251DE8AEC373}"/>
              </a:ext>
            </a:extLst>
          </p:cNvPr>
          <p:cNvGrpSpPr/>
          <p:nvPr/>
        </p:nvGrpSpPr>
        <p:grpSpPr>
          <a:xfrm>
            <a:off x="7319763" y="5545998"/>
            <a:ext cx="487347" cy="370456"/>
            <a:chOff x="2205748" y="2913042"/>
            <a:chExt cx="2395700" cy="187793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B55C153-70E4-78D8-9E78-F8B4A498E45B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52CEE39-3B9B-366B-876F-B73C89D61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4127DD1-37C6-E720-4F4C-3F805985FC94}"/>
              </a:ext>
            </a:extLst>
          </p:cNvPr>
          <p:cNvSpPr txBox="1"/>
          <p:nvPr/>
        </p:nvSpPr>
        <p:spPr>
          <a:xfrm>
            <a:off x="1092549" y="1101230"/>
            <a:ext cx="4829279" cy="46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 </a:t>
            </a:r>
            <a:r>
              <a:rPr lang="en-US" sz="2000" b="1" dirty="0">
                <a:solidFill>
                  <a:srgbClr val="784630"/>
                </a:solidFill>
              </a:rPr>
              <a:t>Root Cause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2AF42-C68C-71C5-0268-880B4C02675A}"/>
              </a:ext>
            </a:extLst>
          </p:cNvPr>
          <p:cNvSpPr txBox="1"/>
          <p:nvPr/>
        </p:nvSpPr>
        <p:spPr>
          <a:xfrm>
            <a:off x="1092549" y="1366928"/>
            <a:ext cx="56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Context:</a:t>
            </a:r>
            <a:endParaRPr lang="en-US" sz="2000" b="1" dirty="0">
              <a:solidFill>
                <a:srgbClr val="78463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B23E3-AE62-C1EB-5E84-9534C424F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495" y="1972980"/>
            <a:ext cx="4064611" cy="2855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2DA8DA-F2C0-80DB-5EE6-7152767C55CC}"/>
              </a:ext>
            </a:extLst>
          </p:cNvPr>
          <p:cNvSpPr txBox="1"/>
          <p:nvPr/>
        </p:nvSpPr>
        <p:spPr>
          <a:xfrm>
            <a:off x="2386601" y="4756066"/>
            <a:ext cx="328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Tester with </a:t>
            </a:r>
            <a:r>
              <a:rPr lang="en-US" b="1" dirty="0">
                <a:solidFill>
                  <a:srgbClr val="FF0000"/>
                </a:solidFill>
              </a:rPr>
              <a:t>hardware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DEEDE-EC3E-7F58-D69C-6A26DA69C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529" y="1448900"/>
            <a:ext cx="602050" cy="56758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A4D0A9E-BC79-47A3-EF16-E088568FC4A1}"/>
              </a:ext>
            </a:extLst>
          </p:cNvPr>
          <p:cNvGrpSpPr/>
          <p:nvPr/>
        </p:nvGrpSpPr>
        <p:grpSpPr>
          <a:xfrm>
            <a:off x="5667302" y="2113784"/>
            <a:ext cx="1233740" cy="3011614"/>
            <a:chOff x="4783667" y="2113784"/>
            <a:chExt cx="2117375" cy="301161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0225E2-74D7-8DC2-A949-A396404BA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3667" y="2113784"/>
              <a:ext cx="2117375" cy="1517483"/>
            </a:xfrm>
            <a:prstGeom prst="line">
              <a:avLst/>
            </a:prstGeom>
            <a:ln>
              <a:solidFill>
                <a:srgbClr val="78463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7C875A-85D4-1351-4327-D378AF617B20}"/>
                </a:ext>
              </a:extLst>
            </p:cNvPr>
            <p:cNvCxnSpPr>
              <a:cxnSpLocks/>
            </p:cNvCxnSpPr>
            <p:nvPr/>
          </p:nvCxnSpPr>
          <p:spPr>
            <a:xfrm>
              <a:off x="4783667" y="3619591"/>
              <a:ext cx="2117375" cy="1505807"/>
            </a:xfrm>
            <a:prstGeom prst="line">
              <a:avLst/>
            </a:prstGeom>
            <a:ln>
              <a:solidFill>
                <a:srgbClr val="78463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61A86DE-E0D8-675E-4C1C-643CB10DF9F3}"/>
              </a:ext>
            </a:extLst>
          </p:cNvPr>
          <p:cNvSpPr/>
          <p:nvPr/>
        </p:nvSpPr>
        <p:spPr>
          <a:xfrm>
            <a:off x="6901042" y="2113784"/>
            <a:ext cx="2783584" cy="3011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784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Measurements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Unit 1: 0.3	Aug 03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2: 0.6	Aug 02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3: 0.5	Jul 27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4: 4.3 	Jul 26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5: 0.3	Jul 23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6: 0.2	Jul 20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7: 5.2	Jul 16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8: 0.4	Jul 14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...     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F0AB0-6F14-4542-50DC-1FF8D06CC6E5}"/>
              </a:ext>
            </a:extLst>
          </p:cNvPr>
          <p:cNvSpPr/>
          <p:nvPr/>
        </p:nvSpPr>
        <p:spPr>
          <a:xfrm>
            <a:off x="6951099" y="3337454"/>
            <a:ext cx="1473234" cy="28213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07FD6A-B252-1701-64F4-3F9973E61D05}"/>
              </a:ext>
            </a:extLst>
          </p:cNvPr>
          <p:cNvSpPr/>
          <p:nvPr/>
        </p:nvSpPr>
        <p:spPr>
          <a:xfrm>
            <a:off x="6951099" y="4162467"/>
            <a:ext cx="1473234" cy="28213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ACFAD6-FF58-AC92-815B-28518C050302}"/>
              </a:ext>
            </a:extLst>
          </p:cNvPr>
          <p:cNvCxnSpPr>
            <a:cxnSpLocks/>
          </p:cNvCxnSpPr>
          <p:nvPr/>
        </p:nvCxnSpPr>
        <p:spPr>
          <a:xfrm flipH="1">
            <a:off x="9753600" y="4301067"/>
            <a:ext cx="491067" cy="0"/>
          </a:xfrm>
          <a:prstGeom prst="straightConnector1">
            <a:avLst/>
          </a:prstGeom>
          <a:ln w="31750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C00A7A9-5096-C534-8CF9-A150F4FE9B68}"/>
              </a:ext>
            </a:extLst>
          </p:cNvPr>
          <p:cNvSpPr txBox="1"/>
          <p:nvPr/>
        </p:nvSpPr>
        <p:spPr>
          <a:xfrm>
            <a:off x="10171505" y="3977901"/>
            <a:ext cx="1151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784630"/>
                </a:solidFill>
              </a:rPr>
              <a:t>Start</a:t>
            </a:r>
            <a:r>
              <a:rPr lang="en-US" b="1" dirty="0">
                <a:solidFill>
                  <a:srgbClr val="784630"/>
                </a:solidFill>
              </a:rPr>
              <a:t> of problem</a:t>
            </a:r>
            <a:endParaRPr lang="en-US" sz="1800" b="1" dirty="0">
              <a:solidFill>
                <a:srgbClr val="784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5" grpId="0" animBg="1"/>
      <p:bldP spid="4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679314-7AB2-808C-3308-7A486A81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13905C-BEB3-28C0-CF2E-3E6620F0B029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6FE1A6-CE6E-372F-D994-907E971556D1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46EE13-A62E-11A6-8C41-608607A581BD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84F8C3-6A9E-D7E7-1D28-427299A519B5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5A5138-A231-FB36-AFF9-9EE7642453A6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0DC82E-76E4-DFD0-1EEF-90DF26820D1B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6D0A77-D7BC-FEDA-09AE-B188D77DB956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CA76808-1A60-4AB7-83B4-EC997167383F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94F9C11-447E-27B2-92C0-1FA690D2F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24A931-1A82-819C-63F6-660B08B3057D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B1BEC3C-9AD3-69F4-64F5-95857F75AEBA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40319C8-9440-5D15-3C9F-0DCE9C637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C019A8-F005-6387-56AA-589E29240AD6}"/>
              </a:ext>
            </a:extLst>
          </p:cNvPr>
          <p:cNvGrpSpPr/>
          <p:nvPr/>
        </p:nvGrpSpPr>
        <p:grpSpPr>
          <a:xfrm>
            <a:off x="7319763" y="5545998"/>
            <a:ext cx="487347" cy="370456"/>
            <a:chOff x="2205748" y="2913042"/>
            <a:chExt cx="2395700" cy="187793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2357D5B8-5D35-1FB0-CDAF-25F0FBC02824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0C2E24D-3879-D43A-E039-2AC3F8B66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97F3D8E-8E13-74C7-6B1D-B8D8A9D718BE}"/>
              </a:ext>
            </a:extLst>
          </p:cNvPr>
          <p:cNvSpPr txBox="1"/>
          <p:nvPr/>
        </p:nvSpPr>
        <p:spPr>
          <a:xfrm>
            <a:off x="1092549" y="1101230"/>
            <a:ext cx="4829279" cy="46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 </a:t>
            </a:r>
            <a:r>
              <a:rPr lang="en-US" sz="2000" b="1" dirty="0">
                <a:solidFill>
                  <a:srgbClr val="784630"/>
                </a:solidFill>
              </a:rPr>
              <a:t>Root Cause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C6696-275C-C37F-17D8-CAF212339665}"/>
              </a:ext>
            </a:extLst>
          </p:cNvPr>
          <p:cNvSpPr txBox="1"/>
          <p:nvPr/>
        </p:nvSpPr>
        <p:spPr>
          <a:xfrm>
            <a:off x="1092549" y="1366928"/>
            <a:ext cx="56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Context:</a:t>
            </a:r>
            <a:endParaRPr lang="en-US" sz="2000" b="1" dirty="0">
              <a:solidFill>
                <a:srgbClr val="78463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70783-8E96-6A40-0629-50462E4C0269}"/>
              </a:ext>
            </a:extLst>
          </p:cNvPr>
          <p:cNvSpPr/>
          <p:nvPr/>
        </p:nvSpPr>
        <p:spPr>
          <a:xfrm>
            <a:off x="6901042" y="2113784"/>
            <a:ext cx="2783584" cy="3011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784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Measurements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Unit 1: 0.3	Aug 03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2: 0.6	Aug 02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3: 0.5	Jul 27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4: 4.3 	Jul 26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5: 0.3	Jul 23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6: 0.2	Jul 20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7: 5.2	Jul 16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8: 0.4	Jul 14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...    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D5192-AEA3-0EDB-4D7A-01E91C20A8E8}"/>
              </a:ext>
            </a:extLst>
          </p:cNvPr>
          <p:cNvSpPr txBox="1"/>
          <p:nvPr/>
        </p:nvSpPr>
        <p:spPr>
          <a:xfrm>
            <a:off x="2823214" y="2184323"/>
            <a:ext cx="3709915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Standardized procedure:</a:t>
            </a:r>
            <a:endParaRPr lang="en-US" sz="2000" b="1" dirty="0">
              <a:solidFill>
                <a:srgbClr val="784630"/>
              </a:solidFill>
            </a:endParaRPr>
          </a:p>
          <a:p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b="1" dirty="0">
                <a:solidFill>
                  <a:srgbClr val="784630"/>
                </a:solidFill>
              </a:rPr>
              <a:t>               Gather Data</a:t>
            </a:r>
          </a:p>
          <a:p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b="1" dirty="0">
                <a:solidFill>
                  <a:srgbClr val="784630"/>
                </a:solidFill>
              </a:rPr>
              <a:t>               Perform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784630"/>
              </a:solidFill>
            </a:endParaRPr>
          </a:p>
          <a:p>
            <a:r>
              <a:rPr lang="en-US" sz="2000" b="1" dirty="0">
                <a:solidFill>
                  <a:srgbClr val="784630"/>
                </a:solidFill>
              </a:rPr>
              <a:t>               Create Report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1E383D-600F-7B12-4D5D-84CAACEB5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446" y="3666286"/>
            <a:ext cx="427742" cy="535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7E4D85-AE9F-0924-A4C7-31E397B10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9446" y="2743891"/>
            <a:ext cx="427742" cy="5443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BCD132-C483-D407-7271-32408281D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3530" y="4555891"/>
            <a:ext cx="533658" cy="5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2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71E70E-3A18-5C61-B4E1-635685F00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1FF5E3-E10B-A7B5-7392-031BAC257E5D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91525-1771-D469-F72B-5F02C4187ABA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097245-5318-62C3-CA1A-D5E32D0B99B8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F32D2D-5B26-BB64-E361-785A202E8317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C4E3F5-06F3-0105-7A24-8BE59F9FC9CE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3A0B03-C1D7-F974-51C9-8AF8CBA0971A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2999E-0757-D8AF-33D1-21332FCF3AC3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90FCC42-B422-D07E-517F-499A8155557B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BF52803-7DB5-D262-C080-01C7BA750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F065CB-3231-49A2-80F1-CC5C222E801E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A4D1A4E-F5EA-96A6-0C71-C45A90D75A51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3253017-4D3F-1570-18E2-A899EEB54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DED41C-404F-3CDA-6DC1-7257C1DD9373}"/>
              </a:ext>
            </a:extLst>
          </p:cNvPr>
          <p:cNvGrpSpPr/>
          <p:nvPr/>
        </p:nvGrpSpPr>
        <p:grpSpPr>
          <a:xfrm>
            <a:off x="7319763" y="5545998"/>
            <a:ext cx="487347" cy="370456"/>
            <a:chOff x="2205748" y="2913042"/>
            <a:chExt cx="2395700" cy="187793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85CF3ECD-C342-2050-60AF-42868CE6DD8E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7864CEBF-0DEE-68FB-C544-F733B8AC15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709E479-CE37-97AD-8B15-2AAA684A2398}"/>
              </a:ext>
            </a:extLst>
          </p:cNvPr>
          <p:cNvSpPr txBox="1"/>
          <p:nvPr/>
        </p:nvSpPr>
        <p:spPr>
          <a:xfrm>
            <a:off x="1092549" y="1101230"/>
            <a:ext cx="4829279" cy="46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 </a:t>
            </a:r>
            <a:r>
              <a:rPr lang="en-US" sz="2000" b="1" dirty="0">
                <a:solidFill>
                  <a:srgbClr val="784630"/>
                </a:solidFill>
              </a:rPr>
              <a:t>Root Cause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80006-FC6E-6DD5-A01F-855A478998E6}"/>
              </a:ext>
            </a:extLst>
          </p:cNvPr>
          <p:cNvSpPr txBox="1"/>
          <p:nvPr/>
        </p:nvSpPr>
        <p:spPr>
          <a:xfrm>
            <a:off x="1092549" y="1366928"/>
            <a:ext cx="56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Context:</a:t>
            </a:r>
            <a:endParaRPr lang="en-US" sz="2000" b="1" dirty="0">
              <a:solidFill>
                <a:srgbClr val="78463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E2202-A930-0599-48F4-4BB97CF23A47}"/>
              </a:ext>
            </a:extLst>
          </p:cNvPr>
          <p:cNvSpPr/>
          <p:nvPr/>
        </p:nvSpPr>
        <p:spPr>
          <a:xfrm>
            <a:off x="4704208" y="1932660"/>
            <a:ext cx="2783584" cy="3011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784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Measurements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Unit 1: 0.3	Aug 03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2: 0.6	Aug 02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3: 0.5	Jul 27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4: 4.3 	Jul 26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5: 0.3	Jul 23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6: 0.2	Jul 20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7: 5.2	Jul 16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8: 0.4	Jul 14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...     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98ACB-9343-301D-1F7C-1A022AF4809B}"/>
              </a:ext>
            </a:extLst>
          </p:cNvPr>
          <p:cNvSpPr/>
          <p:nvPr/>
        </p:nvSpPr>
        <p:spPr>
          <a:xfrm>
            <a:off x="1864088" y="1942490"/>
            <a:ext cx="8463824" cy="30116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784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Measurements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Name         Test 1   Test 2   Test 3   Test 4   ...   Test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13241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1       0.34     0.44     0.31     0.78     ...   0.31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2       0.37     0.47     0.34     0.81     ...   0.33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3       0.36     0.43     0.32     0.82     ...   0.33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4       0.34     0.45     0.34     0.72     ...   0.32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5       0.33     0.44     0.33     0.77     ...   0.31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6       0.34     0.46     0.37     0.80     ...   0.30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...          ...      ...      ...      ...      ...   ...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Unit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1439</a:t>
            </a:r>
            <a:r>
              <a:rPr lang="en-US" dirty="0">
                <a:latin typeface="Consolas" panose="020B0609020204030204" pitchFamily="49" charset="0"/>
              </a:rPr>
              <a:t>    0.34     0.44     0.31     0.78     ...   0.29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B87E3D-BF33-288F-28A2-E25DBAD5B7AF}"/>
              </a:ext>
            </a:extLst>
          </p:cNvPr>
          <p:cNvSpPr txBox="1"/>
          <p:nvPr/>
        </p:nvSpPr>
        <p:spPr>
          <a:xfrm>
            <a:off x="4027714" y="4986468"/>
            <a:ext cx="4136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Impractical</a:t>
            </a:r>
            <a:r>
              <a:rPr lang="en-US" sz="1800" b="1" dirty="0">
                <a:solidFill>
                  <a:srgbClr val="784630"/>
                </a:solidFill>
              </a:rPr>
              <a:t> to sift through manually!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8BD62-E389-D115-5183-66838992BD2A}"/>
              </a:ext>
            </a:extLst>
          </p:cNvPr>
          <p:cNvSpPr txBox="1"/>
          <p:nvPr/>
        </p:nvSpPr>
        <p:spPr>
          <a:xfrm>
            <a:off x="3301818" y="1537421"/>
            <a:ext cx="56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84630"/>
                </a:solidFill>
              </a:rPr>
              <a:t>However…</a:t>
            </a:r>
          </a:p>
        </p:txBody>
      </p:sp>
    </p:spTree>
    <p:extLst>
      <p:ext uri="{BB962C8B-B14F-4D97-AF65-F5344CB8AC3E}">
        <p14:creationId xmlns:p14="http://schemas.microsoft.com/office/powerpoint/2010/main" val="2749793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D33E5-148C-E0E5-5873-61F53113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3666A49-99FA-2BED-0CC1-73C6F17C81D9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3FB301-1376-87C3-0002-3A567B5593CF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992737-FCBD-A926-BC86-26A3787D7035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7109D2-118E-1AD1-2682-5509A4F20ABB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812EA3-FC70-B8A8-7327-00E2A81FB716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A632CD-8B51-6CCC-D9B4-5495A90DDABE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017A6C-776C-BA31-CEC4-69863AC98922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D835D4-B7B0-3C83-2AFB-8CAB9EDF10AC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57D5140-557B-8B37-060C-A3B6558F2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03F100-52F7-250F-EEA7-30C27E61C7E6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AF6C599-70C1-F7D4-29D2-F44E3BA257FB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05CC00F-C663-B030-4998-5D55A196B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F324C-2C53-CD76-46EA-1D0A7C8045FB}"/>
              </a:ext>
            </a:extLst>
          </p:cNvPr>
          <p:cNvGrpSpPr/>
          <p:nvPr/>
        </p:nvGrpSpPr>
        <p:grpSpPr>
          <a:xfrm>
            <a:off x="7319763" y="5545998"/>
            <a:ext cx="487347" cy="370456"/>
            <a:chOff x="2205748" y="2913042"/>
            <a:chExt cx="2395700" cy="187793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33E61A7-AC57-7CD8-D1D5-FC7F75E96B69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A6F3286A-9422-89CB-B65B-7980B7407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5574383-A946-0130-B270-671B41B1723D}"/>
              </a:ext>
            </a:extLst>
          </p:cNvPr>
          <p:cNvSpPr txBox="1"/>
          <p:nvPr/>
        </p:nvSpPr>
        <p:spPr>
          <a:xfrm>
            <a:off x="1092549" y="1101230"/>
            <a:ext cx="4829279" cy="46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 </a:t>
            </a:r>
            <a:r>
              <a:rPr lang="en-US" sz="2000" b="1" dirty="0">
                <a:solidFill>
                  <a:srgbClr val="784630"/>
                </a:solidFill>
              </a:rPr>
              <a:t>Root Cause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5F72C-F7C7-05CE-5303-3DFDB2420A81}"/>
              </a:ext>
            </a:extLst>
          </p:cNvPr>
          <p:cNvSpPr txBox="1"/>
          <p:nvPr/>
        </p:nvSpPr>
        <p:spPr>
          <a:xfrm>
            <a:off x="1092549" y="1366928"/>
            <a:ext cx="56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Context:</a:t>
            </a:r>
            <a:endParaRPr lang="en-US" sz="2000" b="1" dirty="0">
              <a:solidFill>
                <a:srgbClr val="78463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D7707-57C1-3A13-5EDC-9F961FEBF0B7}"/>
              </a:ext>
            </a:extLst>
          </p:cNvPr>
          <p:cNvSpPr/>
          <p:nvPr/>
        </p:nvSpPr>
        <p:spPr>
          <a:xfrm>
            <a:off x="4152030" y="1664324"/>
            <a:ext cx="3887938" cy="14352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784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800" dirty="0">
                <a:latin typeface="Consolas" panose="020B0609020204030204" pitchFamily="49" charset="0"/>
              </a:rPr>
              <a:t>Measurements</a:t>
            </a:r>
          </a:p>
          <a:p>
            <a:pPr>
              <a:spcAft>
                <a:spcPts val="600"/>
              </a:spcAft>
            </a:pPr>
            <a:r>
              <a:rPr lang="en-US" sz="800" dirty="0">
                <a:latin typeface="Consolas" panose="020B0609020204030204" pitchFamily="49" charset="0"/>
              </a:rPr>
              <a:t>Name         Test 1   Test 2   Test 3   Test 4   ...   Test </a:t>
            </a:r>
            <a:r>
              <a:rPr lang="en-US" sz="800" dirty="0">
                <a:solidFill>
                  <a:srgbClr val="FF0000"/>
                </a:solidFill>
                <a:latin typeface="Consolas" panose="020B0609020204030204" pitchFamily="49" charset="0"/>
              </a:rPr>
              <a:t>13241</a:t>
            </a:r>
            <a:br>
              <a:rPr lang="en-US" sz="800" dirty="0">
                <a:latin typeface="Consolas" panose="020B0609020204030204" pitchFamily="49" charset="0"/>
              </a:rPr>
            </a:br>
            <a:r>
              <a:rPr lang="en-US" sz="800" dirty="0">
                <a:latin typeface="Consolas" panose="020B0609020204030204" pitchFamily="49" charset="0"/>
              </a:rPr>
              <a:t>Unit 1       0.34     0.44     0.31     0.78     ...   0.31</a:t>
            </a:r>
            <a:br>
              <a:rPr lang="en-US" sz="800" dirty="0">
                <a:latin typeface="Consolas" panose="020B0609020204030204" pitchFamily="49" charset="0"/>
              </a:rPr>
            </a:br>
            <a:r>
              <a:rPr lang="en-US" sz="800" dirty="0">
                <a:latin typeface="Consolas" panose="020B0609020204030204" pitchFamily="49" charset="0"/>
              </a:rPr>
              <a:t>Unit 2       0.37     0.47     0.34     0.81     ...   0.33</a:t>
            </a:r>
            <a:br>
              <a:rPr lang="en-US" sz="800" dirty="0">
                <a:latin typeface="Consolas" panose="020B0609020204030204" pitchFamily="49" charset="0"/>
              </a:rPr>
            </a:br>
            <a:r>
              <a:rPr lang="en-US" sz="800" dirty="0">
                <a:latin typeface="Consolas" panose="020B0609020204030204" pitchFamily="49" charset="0"/>
              </a:rPr>
              <a:t>Unit 3       0.36     0.43     0.32     0.82     ...   0.33</a:t>
            </a:r>
            <a:br>
              <a:rPr lang="en-US" sz="800" dirty="0">
                <a:latin typeface="Consolas" panose="020B0609020204030204" pitchFamily="49" charset="0"/>
              </a:rPr>
            </a:br>
            <a:r>
              <a:rPr lang="en-US" sz="800" dirty="0">
                <a:latin typeface="Consolas" panose="020B0609020204030204" pitchFamily="49" charset="0"/>
              </a:rPr>
              <a:t>Unit 4       0.34     0.45     0.34     0.72     ...   0.32</a:t>
            </a:r>
            <a:br>
              <a:rPr lang="en-US" sz="800" dirty="0">
                <a:latin typeface="Consolas" panose="020B0609020204030204" pitchFamily="49" charset="0"/>
              </a:rPr>
            </a:br>
            <a:r>
              <a:rPr lang="en-US" sz="800" dirty="0">
                <a:latin typeface="Consolas" panose="020B0609020204030204" pitchFamily="49" charset="0"/>
              </a:rPr>
              <a:t>Unit 5       0.33     0.44     0.33     0.77     ...   0.31</a:t>
            </a:r>
            <a:br>
              <a:rPr lang="en-US" sz="800" dirty="0">
                <a:latin typeface="Consolas" panose="020B0609020204030204" pitchFamily="49" charset="0"/>
              </a:rPr>
            </a:br>
            <a:r>
              <a:rPr lang="en-US" sz="800" dirty="0">
                <a:latin typeface="Consolas" panose="020B0609020204030204" pitchFamily="49" charset="0"/>
              </a:rPr>
              <a:t>Unit 6       0.34     0.46     0.37     0.80     ...   0.30</a:t>
            </a:r>
            <a:br>
              <a:rPr lang="en-US" sz="800" dirty="0">
                <a:latin typeface="Consolas" panose="020B0609020204030204" pitchFamily="49" charset="0"/>
              </a:rPr>
            </a:br>
            <a:r>
              <a:rPr lang="en-US" sz="800" dirty="0">
                <a:latin typeface="Consolas" panose="020B0609020204030204" pitchFamily="49" charset="0"/>
              </a:rPr>
              <a:t>...          ...      ...      ...      ...      ...   ... </a:t>
            </a:r>
            <a:br>
              <a:rPr lang="en-US" sz="800" dirty="0">
                <a:latin typeface="Consolas" panose="020B0609020204030204" pitchFamily="49" charset="0"/>
              </a:rPr>
            </a:br>
            <a:r>
              <a:rPr lang="en-US" sz="800" dirty="0">
                <a:latin typeface="Consolas" panose="020B0609020204030204" pitchFamily="49" charset="0"/>
              </a:rPr>
              <a:t>Unit </a:t>
            </a:r>
            <a:r>
              <a:rPr lang="en-US" sz="800" dirty="0">
                <a:solidFill>
                  <a:srgbClr val="FF0000"/>
                </a:solidFill>
                <a:latin typeface="Consolas" panose="020B0609020204030204" pitchFamily="49" charset="0"/>
              </a:rPr>
              <a:t>1439</a:t>
            </a:r>
            <a:r>
              <a:rPr lang="en-US" sz="800" dirty="0">
                <a:latin typeface="Consolas" panose="020B0609020204030204" pitchFamily="49" charset="0"/>
              </a:rPr>
              <a:t>    0.34     0.44     0.31     0.78     ...   0.29</a:t>
            </a: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0F755-27A4-098E-850B-7D67462233EE}"/>
              </a:ext>
            </a:extLst>
          </p:cNvPr>
          <p:cNvSpPr txBox="1"/>
          <p:nvPr/>
        </p:nvSpPr>
        <p:spPr>
          <a:xfrm>
            <a:off x="4027714" y="3264693"/>
            <a:ext cx="4136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784630"/>
                </a:solidFill>
              </a:rPr>
              <a:t>What can be done?</a:t>
            </a:r>
            <a:endParaRPr lang="en-US" b="1" dirty="0">
              <a:solidFill>
                <a:srgbClr val="7846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ED725-2CB2-C4F0-578F-4BCD1F70B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129" y="3765248"/>
            <a:ext cx="427742" cy="535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FCDE40-A90B-A65E-B463-343C35EA1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2177" y="3765249"/>
            <a:ext cx="420904" cy="535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4342B5-CF4E-D704-34E6-7D8A9C362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0628" y="3765248"/>
            <a:ext cx="533658" cy="5356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C4B58C-833B-3257-8927-B1948B07BE37}"/>
              </a:ext>
            </a:extLst>
          </p:cNvPr>
          <p:cNvSpPr txBox="1"/>
          <p:nvPr/>
        </p:nvSpPr>
        <p:spPr>
          <a:xfrm>
            <a:off x="3396030" y="4391921"/>
            <a:ext cx="1733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Gather Data:</a:t>
            </a:r>
          </a:p>
          <a:p>
            <a:pPr algn="ctr"/>
            <a:r>
              <a:rPr lang="en-US" b="1" dirty="0">
                <a:solidFill>
                  <a:srgbClr val="784630"/>
                </a:solidFill>
              </a:rPr>
              <a:t>Python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C56D30-7B0C-2C19-F351-7AC0FD5A2014}"/>
              </a:ext>
            </a:extLst>
          </p:cNvPr>
          <p:cNvSpPr txBox="1"/>
          <p:nvPr/>
        </p:nvSpPr>
        <p:spPr>
          <a:xfrm>
            <a:off x="4027714" y="3264693"/>
            <a:ext cx="4136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Sifts through the data automatically</a:t>
            </a:r>
            <a:endParaRPr lang="en-US" sz="1800" b="1" dirty="0">
              <a:solidFill>
                <a:srgbClr val="78463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1AEA1-DC01-A11D-4118-A75F197AD619}"/>
              </a:ext>
            </a:extLst>
          </p:cNvPr>
          <p:cNvSpPr txBox="1"/>
          <p:nvPr/>
        </p:nvSpPr>
        <p:spPr>
          <a:xfrm>
            <a:off x="5367546" y="4391921"/>
            <a:ext cx="3462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Calculations &amp; Report Creation:</a:t>
            </a:r>
          </a:p>
          <a:p>
            <a:pPr algn="ctr"/>
            <a:r>
              <a:rPr lang="en-US" b="1" dirty="0">
                <a:solidFill>
                  <a:srgbClr val="784630"/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60500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C7FD1-9BAB-CC0A-A352-5B39E5985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566B875-EA04-FF9D-A2C4-E82A7653F8A0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92D48F-EBF4-F8B7-341E-492D556E0CD5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F69B00-0DA6-F9E1-D657-8A01684CBDBB}"/>
              </a:ext>
            </a:extLst>
          </p:cNvPr>
          <p:cNvGrpSpPr/>
          <p:nvPr/>
        </p:nvGrpSpPr>
        <p:grpSpPr>
          <a:xfrm>
            <a:off x="3020792" y="5905737"/>
            <a:ext cx="6200210" cy="31266"/>
            <a:chOff x="1587612" y="5303733"/>
            <a:chExt cx="9066570" cy="45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881E29-1E38-EF8E-2235-BA933AFCC0BF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9BD100-541A-0F60-184D-684579682DDB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51FAB-3E7F-2329-11C4-24C6BBBC4CAB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27732-2A19-DBB3-C024-56EF4B0C08D7}"/>
              </a:ext>
            </a:extLst>
          </p:cNvPr>
          <p:cNvGrpSpPr/>
          <p:nvPr/>
        </p:nvGrpSpPr>
        <p:grpSpPr>
          <a:xfrm>
            <a:off x="3765536" y="5633920"/>
            <a:ext cx="376248" cy="282533"/>
            <a:chOff x="2205749" y="2913041"/>
            <a:chExt cx="2395701" cy="187793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935F0AE-100D-C3E2-FB55-A7E72D767C35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30A5CE1-32EE-72CF-4CF0-225421ED3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F258B2-2630-CB0B-B409-95603E989FF4}"/>
              </a:ext>
            </a:extLst>
          </p:cNvPr>
          <p:cNvGrpSpPr/>
          <p:nvPr/>
        </p:nvGrpSpPr>
        <p:grpSpPr>
          <a:xfrm rot="10800000">
            <a:off x="5367546" y="5926284"/>
            <a:ext cx="382687" cy="274084"/>
            <a:chOff x="2205749" y="2913042"/>
            <a:chExt cx="2395700" cy="187793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7C9C28F-27C4-D90D-0CFD-E1A0BA5A3C42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F94EB86-02CC-8058-5A7E-461CEA831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67DE03-7C50-1D12-9BC5-FE435D9E6624}"/>
              </a:ext>
            </a:extLst>
          </p:cNvPr>
          <p:cNvGrpSpPr/>
          <p:nvPr/>
        </p:nvGrpSpPr>
        <p:grpSpPr>
          <a:xfrm>
            <a:off x="7319763" y="5545998"/>
            <a:ext cx="487347" cy="370456"/>
            <a:chOff x="2205748" y="2913042"/>
            <a:chExt cx="2395700" cy="187793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539268AA-DADC-2C2F-BF75-40400ED9DF93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E0E513AA-6764-AE49-F11C-FD04F60EE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5549DEE-9D14-094B-9FE2-66F3CBCF00A8}"/>
              </a:ext>
            </a:extLst>
          </p:cNvPr>
          <p:cNvSpPr txBox="1"/>
          <p:nvPr/>
        </p:nvSpPr>
        <p:spPr>
          <a:xfrm>
            <a:off x="1092549" y="1101230"/>
            <a:ext cx="4829279" cy="46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Project: </a:t>
            </a:r>
            <a:r>
              <a:rPr lang="en-US" sz="2000" b="1" dirty="0">
                <a:solidFill>
                  <a:srgbClr val="784630"/>
                </a:solidFill>
              </a:rPr>
              <a:t>Root Cause Detection</a:t>
            </a:r>
            <a:endParaRPr lang="en-US" b="1" dirty="0">
              <a:solidFill>
                <a:srgbClr val="7846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EB6A0-8C5F-D47F-0BFA-678C09066626}"/>
              </a:ext>
            </a:extLst>
          </p:cNvPr>
          <p:cNvSpPr txBox="1"/>
          <p:nvPr/>
        </p:nvSpPr>
        <p:spPr>
          <a:xfrm>
            <a:off x="1092549" y="1366928"/>
            <a:ext cx="56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84630"/>
                </a:solidFill>
              </a:rPr>
              <a:t>Context:</a:t>
            </a:r>
            <a:endParaRPr lang="en-US" sz="2000" b="1" dirty="0">
              <a:solidFill>
                <a:srgbClr val="78463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67315-CA64-0252-0B25-7132EF11E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92" y="2547092"/>
            <a:ext cx="755436" cy="961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165D2E-2A2C-85C0-AE4C-C585FDDC1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718" y="2547090"/>
            <a:ext cx="767709" cy="961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39B7E6-36C4-BA51-E27A-A61FAA1D7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1217" y="2547090"/>
            <a:ext cx="957806" cy="9614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03EF40-0CD0-94D3-FF52-B479AA6D43A1}"/>
              </a:ext>
            </a:extLst>
          </p:cNvPr>
          <p:cNvSpPr txBox="1"/>
          <p:nvPr/>
        </p:nvSpPr>
        <p:spPr>
          <a:xfrm>
            <a:off x="3199755" y="3671839"/>
            <a:ext cx="1821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Gather Data:</a:t>
            </a:r>
          </a:p>
          <a:p>
            <a:pPr algn="ctr"/>
            <a:r>
              <a:rPr lang="en-US" b="1" dirty="0">
                <a:solidFill>
                  <a:srgbClr val="784630"/>
                </a:solidFill>
              </a:rPr>
              <a:t>Python Script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836823-C993-E08E-5DED-6D1F17A25785}"/>
              </a:ext>
            </a:extLst>
          </p:cNvPr>
          <p:cNvSpPr txBox="1"/>
          <p:nvPr/>
        </p:nvSpPr>
        <p:spPr>
          <a:xfrm>
            <a:off x="5254322" y="3671839"/>
            <a:ext cx="3639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Calculations &amp; Report Creation:</a:t>
            </a:r>
          </a:p>
          <a:p>
            <a:pPr algn="ctr"/>
            <a:r>
              <a:rPr lang="en-US" b="1" dirty="0">
                <a:solidFill>
                  <a:srgbClr val="784630"/>
                </a:solidFill>
              </a:rPr>
              <a:t>Power BI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207090-B6CE-DDAB-CA1C-2E855D678AFC}"/>
              </a:ext>
            </a:extLst>
          </p:cNvPr>
          <p:cNvSpPr txBox="1"/>
          <p:nvPr/>
        </p:nvSpPr>
        <p:spPr>
          <a:xfrm>
            <a:off x="3276921" y="2001992"/>
            <a:ext cx="56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84630"/>
                </a:solidFill>
              </a:rPr>
              <a:t>Sidenote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F19591-2541-C1A2-EDCC-E0D313C74FFE}"/>
              </a:ext>
            </a:extLst>
          </p:cNvPr>
          <p:cNvSpPr txBox="1"/>
          <p:nvPr/>
        </p:nvSpPr>
        <p:spPr>
          <a:xfrm>
            <a:off x="3276921" y="4597060"/>
            <a:ext cx="563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84630"/>
                </a:solidFill>
              </a:rPr>
              <a:t>Basis for all projects</a:t>
            </a:r>
          </a:p>
          <a:p>
            <a:pPr algn="ctr"/>
            <a:r>
              <a:rPr lang="en-US" sz="1600" dirty="0">
                <a:solidFill>
                  <a:srgbClr val="784630"/>
                </a:solidFill>
              </a:rPr>
              <a:t>(implementation discussed later)</a:t>
            </a:r>
            <a:endParaRPr lang="en-US" sz="2000" dirty="0">
              <a:solidFill>
                <a:srgbClr val="784630"/>
              </a:solidFill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63D65504-D4FB-DF64-7CE6-6ECC7E00643B}"/>
              </a:ext>
            </a:extLst>
          </p:cNvPr>
          <p:cNvSpPr/>
          <p:nvPr/>
        </p:nvSpPr>
        <p:spPr>
          <a:xfrm rot="5400000">
            <a:off x="5917900" y="1863806"/>
            <a:ext cx="249785" cy="5278387"/>
          </a:xfrm>
          <a:prstGeom prst="rightBrace">
            <a:avLst>
              <a:gd name="adj1" fmla="val 96962"/>
              <a:gd name="adj2" fmla="val 50000"/>
            </a:avLst>
          </a:prstGeom>
          <a:ln>
            <a:solidFill>
              <a:srgbClr val="78463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5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4FAB8-9F26-95C4-762A-E32A648C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AFB84-EE5A-B8C1-F527-012C4E52C3E6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Company Background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3FBB8A-D10E-B2C0-A22B-5CBE4C357DF9}"/>
              </a:ext>
            </a:extLst>
          </p:cNvPr>
          <p:cNvSpPr/>
          <p:nvPr/>
        </p:nvSpPr>
        <p:spPr>
          <a:xfrm>
            <a:off x="1639460" y="1574610"/>
            <a:ext cx="4116109" cy="13434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00"/>
                </a:solidFill>
              </a:rPr>
              <a:t>Bendemeer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Micron Semiconductor Backend (MSB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440C6F5-A95C-4F9C-35DA-AC3B5987E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9460" y="2918088"/>
            <a:ext cx="4116109" cy="2670102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0F3BE-9626-A23E-599B-E9A00CDCA0F9}"/>
              </a:ext>
            </a:extLst>
          </p:cNvPr>
          <p:cNvSpPr/>
          <p:nvPr/>
        </p:nvSpPr>
        <p:spPr>
          <a:xfrm>
            <a:off x="7783286" y="2106547"/>
            <a:ext cx="2057400" cy="485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Test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C5C4F9-791A-AAF2-2D77-7551BE500067}"/>
              </a:ext>
            </a:extLst>
          </p:cNvPr>
          <p:cNvSpPr/>
          <p:nvPr/>
        </p:nvSpPr>
        <p:spPr>
          <a:xfrm>
            <a:off x="7783286" y="2926707"/>
            <a:ext cx="2057400" cy="485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Quality Assurance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F99F6-3EFC-571F-6432-12589C284AD6}"/>
              </a:ext>
            </a:extLst>
          </p:cNvPr>
          <p:cNvSpPr/>
          <p:nvPr/>
        </p:nvSpPr>
        <p:spPr>
          <a:xfrm>
            <a:off x="7783286" y="3750849"/>
            <a:ext cx="2057400" cy="485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Manufacturing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90E844-1488-C583-FDC9-441B58B40448}"/>
              </a:ext>
            </a:extLst>
          </p:cNvPr>
          <p:cNvSpPr/>
          <p:nvPr/>
        </p:nvSpPr>
        <p:spPr>
          <a:xfrm>
            <a:off x="8251372" y="4574991"/>
            <a:ext cx="1121228" cy="485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2214C8E-852D-409C-4491-92B7427C8C20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5755570" y="2349169"/>
            <a:ext cx="2027717" cy="1401680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1715BA1-8345-B5E7-99F2-EACE1A879AD8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5770412" y="3169328"/>
            <a:ext cx="2012874" cy="581517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3FA3428-17B1-320A-6DF0-9B8B00E5BAC9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5762994" y="3750843"/>
            <a:ext cx="2020293" cy="242628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841FAFA-ACC2-5C6F-7199-8E8EEDF4D174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5762996" y="3746859"/>
            <a:ext cx="2488377" cy="1070754"/>
          </a:xfrm>
          <a:prstGeom prst="bentConnector3">
            <a:avLst>
              <a:gd name="adj1" fmla="val 5935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BE6CAFC-AA14-8142-67F4-5CFF61CA3CA8}"/>
              </a:ext>
            </a:extLst>
          </p:cNvPr>
          <p:cNvSpPr/>
          <p:nvPr/>
        </p:nvSpPr>
        <p:spPr>
          <a:xfrm>
            <a:off x="5976954" y="1761105"/>
            <a:ext cx="1599790" cy="4852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Departments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9A5DE1-EF36-1339-6D4D-07CF7DEEB990}"/>
              </a:ext>
            </a:extLst>
          </p:cNvPr>
          <p:cNvSpPr/>
          <p:nvPr/>
        </p:nvSpPr>
        <p:spPr>
          <a:xfrm>
            <a:off x="10219294" y="2106547"/>
            <a:ext cx="849372" cy="4852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Here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561580-EE52-2C4E-6E6C-1525598653CA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9932126" y="2349169"/>
            <a:ext cx="2871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3098B0-706B-76FE-ABDC-4C15B85A322A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3571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2" grpId="0" animBg="1"/>
      <p:bldP spid="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379CB8-5A74-1FB4-54EC-28D74569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BD01A60-AA7A-FC12-5A10-896F62A89600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1E4BF-EB11-2962-4A4A-5F903B758E6E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F45003-5715-C564-FED5-DA3AB6B112FF}"/>
              </a:ext>
            </a:extLst>
          </p:cNvPr>
          <p:cNvGrpSpPr/>
          <p:nvPr/>
        </p:nvGrpSpPr>
        <p:grpSpPr>
          <a:xfrm>
            <a:off x="1587612" y="5662971"/>
            <a:ext cx="9066570" cy="45720"/>
            <a:chOff x="1587612" y="5303733"/>
            <a:chExt cx="9066570" cy="45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21D6DA-ADF7-8D02-45E2-DC345FD83D86}"/>
                </a:ext>
              </a:extLst>
            </p:cNvPr>
            <p:cNvSpPr/>
            <p:nvPr/>
          </p:nvSpPr>
          <p:spPr>
            <a:xfrm flipV="1">
              <a:off x="1610472" y="5319405"/>
              <a:ext cx="9020849" cy="14377"/>
            </a:xfrm>
            <a:prstGeom prst="rect">
              <a:avLst/>
            </a:prstGeom>
            <a:solidFill>
              <a:srgbClr val="784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34F0195-D313-5847-413A-23D1BA26C3A3}"/>
                </a:ext>
              </a:extLst>
            </p:cNvPr>
            <p:cNvSpPr/>
            <p:nvPr/>
          </p:nvSpPr>
          <p:spPr>
            <a:xfrm>
              <a:off x="1587612" y="5303733"/>
              <a:ext cx="45720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9D9F5-9C79-DBE8-49BF-22C1E51E0D6B}"/>
                </a:ext>
              </a:extLst>
            </p:cNvPr>
            <p:cNvSpPr/>
            <p:nvPr/>
          </p:nvSpPr>
          <p:spPr>
            <a:xfrm>
              <a:off x="10608460" y="5303733"/>
              <a:ext cx="45722" cy="457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704E52-6F7B-6E60-1E13-FA9CAF468809}"/>
              </a:ext>
            </a:extLst>
          </p:cNvPr>
          <p:cNvGrpSpPr/>
          <p:nvPr/>
        </p:nvGrpSpPr>
        <p:grpSpPr>
          <a:xfrm>
            <a:off x="2676651" y="5265492"/>
            <a:ext cx="550188" cy="413149"/>
            <a:chOff x="2205749" y="2913041"/>
            <a:chExt cx="2395701" cy="187793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F151A82-FED1-64F0-B138-1D5A10C1AAB8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8A566F0-9E84-98D0-8FB6-D2FCFE58C3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9" y="2913041"/>
              <a:ext cx="2395701" cy="1554080"/>
            </a:xfrm>
            <a:prstGeom prst="rect">
              <a:avLst/>
            </a:prstGeom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471F78-8524-1BDF-88A3-931E2098E5BF}"/>
              </a:ext>
            </a:extLst>
          </p:cNvPr>
          <p:cNvGrpSpPr/>
          <p:nvPr/>
        </p:nvGrpSpPr>
        <p:grpSpPr>
          <a:xfrm rot="10800000">
            <a:off x="5019271" y="5693017"/>
            <a:ext cx="559603" cy="400793"/>
            <a:chOff x="2205749" y="2913042"/>
            <a:chExt cx="2395700" cy="1877931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A424781-9A6B-F84C-1566-A2952A89CD9A}"/>
                </a:ext>
              </a:extLst>
            </p:cNvPr>
            <p:cNvSpPr/>
            <p:nvPr/>
          </p:nvSpPr>
          <p:spPr>
            <a:xfrm rot="10800000">
              <a:off x="3230345" y="4492258"/>
              <a:ext cx="346509" cy="298715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F618335-A4BA-91EC-D627-135C5960B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0800000">
              <a:off x="2205749" y="2913042"/>
              <a:ext cx="2395700" cy="1554080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83BAD2-AB79-37DB-A98A-DD5FC6BA26E2}"/>
              </a:ext>
            </a:extLst>
          </p:cNvPr>
          <p:cNvGrpSpPr/>
          <p:nvPr/>
        </p:nvGrpSpPr>
        <p:grpSpPr>
          <a:xfrm>
            <a:off x="7941700" y="5260418"/>
            <a:ext cx="550188" cy="418224"/>
            <a:chOff x="2205748" y="2913042"/>
            <a:chExt cx="2395700" cy="187793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D03C707-B339-91B1-D4E7-0EA4E8AE24D9}"/>
                </a:ext>
              </a:extLst>
            </p:cNvPr>
            <p:cNvSpPr/>
            <p:nvPr/>
          </p:nvSpPr>
          <p:spPr>
            <a:xfrm rot="10800000">
              <a:off x="3230344" y="4492259"/>
              <a:ext cx="346508" cy="298714"/>
            </a:xfrm>
            <a:prstGeom prst="triangle">
              <a:avLst/>
            </a:prstGeom>
            <a:solidFill>
              <a:srgbClr val="784630"/>
            </a:solidFill>
            <a:ln>
              <a:solidFill>
                <a:srgbClr val="784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16FAA2F2-3F4E-DD0B-FEA4-1EC7914D6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5748" y="2913042"/>
              <a:ext cx="2395700" cy="1554079"/>
            </a:xfrm>
            <a:prstGeom prst="rect">
              <a:avLst/>
            </a:prstGeom>
            <a:noFill/>
            <a:ln w="28575">
              <a:solidFill>
                <a:srgbClr val="784630"/>
              </a:solidFill>
            </a:ln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B4ADEA4-9A04-70CB-9030-DF1B68CB7E5F}"/>
              </a:ext>
            </a:extLst>
          </p:cNvPr>
          <p:cNvSpPr txBox="1"/>
          <p:nvPr/>
        </p:nvSpPr>
        <p:spPr>
          <a:xfrm>
            <a:off x="1965571" y="2052841"/>
            <a:ext cx="8260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84630"/>
                </a:solidFill>
              </a:rPr>
              <a:t>Problem Statement (in general):</a:t>
            </a:r>
          </a:p>
          <a:p>
            <a:pPr algn="ctr"/>
            <a:r>
              <a:rPr lang="en-US" sz="2000" dirty="0">
                <a:solidFill>
                  <a:srgbClr val="784630"/>
                </a:solidFill>
              </a:rPr>
              <a:t>Issues may occur during the testing process.</a:t>
            </a:r>
          </a:p>
          <a:p>
            <a:pPr algn="ctr"/>
            <a:r>
              <a:rPr lang="en-US" sz="2000" dirty="0">
                <a:solidFill>
                  <a:srgbClr val="784630"/>
                </a:solidFill>
              </a:rPr>
              <a:t>These issues take a lot of time/manual effort to investigate and resolve</a:t>
            </a:r>
            <a:r>
              <a:rPr lang="en-US" sz="2400" dirty="0">
                <a:solidFill>
                  <a:srgbClr val="784630"/>
                </a:solidFill>
              </a:rPr>
              <a:t>.</a:t>
            </a:r>
          </a:p>
          <a:p>
            <a:pPr algn="ctr"/>
            <a:endParaRPr lang="en-US" sz="2400" dirty="0">
              <a:solidFill>
                <a:srgbClr val="784630"/>
              </a:solidFill>
            </a:endParaRPr>
          </a:p>
          <a:p>
            <a:pPr algn="ctr"/>
            <a:r>
              <a:rPr lang="en-US" sz="2800" b="1" dirty="0">
                <a:solidFill>
                  <a:srgbClr val="784630"/>
                </a:solidFill>
              </a:rPr>
              <a:t>Objective:</a:t>
            </a:r>
            <a:endParaRPr lang="en-US" sz="2800" dirty="0">
              <a:solidFill>
                <a:srgbClr val="784630"/>
              </a:solidFill>
            </a:endParaRPr>
          </a:p>
          <a:p>
            <a:pPr algn="ctr"/>
            <a:r>
              <a:rPr lang="en-US" sz="2000" dirty="0">
                <a:solidFill>
                  <a:srgbClr val="784630"/>
                </a:solidFill>
              </a:rPr>
              <a:t>Improve the testing process more efficiently</a:t>
            </a:r>
            <a:endParaRPr lang="en-US" sz="2400" dirty="0">
              <a:solidFill>
                <a:srgbClr val="7846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48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C8AD2-3233-8AA5-D462-603D38CA1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103B16-C606-D2BC-0E4F-A9AEDD9B8810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Company Background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CD96DF-1A78-D34B-5C74-36A7D448633E}"/>
              </a:ext>
            </a:extLst>
          </p:cNvPr>
          <p:cNvSpPr/>
          <p:nvPr/>
        </p:nvSpPr>
        <p:spPr>
          <a:xfrm>
            <a:off x="1639460" y="1574610"/>
            <a:ext cx="4116109" cy="13434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00"/>
                </a:solidFill>
              </a:rPr>
              <a:t>Bendemeer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Micron Semiconductor Backend (MSB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7D844470-9021-2020-757C-CA2AC7759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9460" y="2918088"/>
            <a:ext cx="4116109" cy="2670102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B529F3-F6F0-969A-F06A-B7C7E1D40B70}"/>
              </a:ext>
            </a:extLst>
          </p:cNvPr>
          <p:cNvSpPr/>
          <p:nvPr/>
        </p:nvSpPr>
        <p:spPr>
          <a:xfrm>
            <a:off x="7151269" y="2049130"/>
            <a:ext cx="2764971" cy="4852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Test Engineering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148085-2AF2-A40F-F174-66A710688DDE}"/>
              </a:ext>
            </a:extLst>
          </p:cNvPr>
          <p:cNvSpPr/>
          <p:nvPr/>
        </p:nvSpPr>
        <p:spPr>
          <a:xfrm>
            <a:off x="7151269" y="2952627"/>
            <a:ext cx="2764971" cy="21064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Role: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Component Test Engineer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Responsibilities: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Assist Sr. Engineers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Improve Test Process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BA34DF-76D4-C45B-5F7E-807DCAD1D144}"/>
              </a:ext>
            </a:extLst>
          </p:cNvPr>
          <p:cNvCxnSpPr>
            <a:stCxn id="4" idx="2"/>
            <a:endCxn id="2" idx="0"/>
          </p:cNvCxnSpPr>
          <p:nvPr/>
        </p:nvCxnSpPr>
        <p:spPr>
          <a:xfrm>
            <a:off x="8533755" y="2534374"/>
            <a:ext cx="0" cy="4182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4E90CD-A442-F7E7-6986-9D6629546EA6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370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7B332-54A3-4DA5-5F94-D24335839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16ED41-ECD4-20D3-3B98-BE66D0BEB418}"/>
              </a:ext>
            </a:extLst>
          </p:cNvPr>
          <p:cNvSpPr/>
          <p:nvPr/>
        </p:nvSpPr>
        <p:spPr>
          <a:xfrm>
            <a:off x="3385800" y="2914650"/>
            <a:ext cx="5420400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96354-6A03-B4D7-DD81-E4B68DD7A42C}"/>
              </a:ext>
            </a:extLst>
          </p:cNvPr>
          <p:cNvSpPr/>
          <p:nvPr/>
        </p:nvSpPr>
        <p:spPr>
          <a:xfrm>
            <a:off x="3808396" y="2993571"/>
            <a:ext cx="4575208" cy="87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784630"/>
                </a:solidFill>
              </a:rPr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91335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E19D1-9F45-F423-4998-A4AE8026C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3D353AC-6653-011E-8D3B-EA9C747DCBF1}"/>
              </a:ext>
            </a:extLst>
          </p:cNvPr>
          <p:cNvSpPr/>
          <p:nvPr/>
        </p:nvSpPr>
        <p:spPr>
          <a:xfrm>
            <a:off x="479897" y="666220"/>
            <a:ext cx="11232206" cy="575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78463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53C597-1ADF-1E9C-5778-1C676E979FF1}"/>
              </a:ext>
            </a:extLst>
          </p:cNvPr>
          <p:cNvSpPr/>
          <p:nvPr/>
        </p:nvSpPr>
        <p:spPr>
          <a:xfrm>
            <a:off x="0" y="0"/>
            <a:ext cx="340360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400" b="1" dirty="0">
                <a:solidFill>
                  <a:schemeClr val="bg1"/>
                </a:solidFill>
              </a:rPr>
              <a:t>Project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DB0FA-D7A7-7A53-DE47-851B6C54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19" y="1766379"/>
            <a:ext cx="2170361" cy="1524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DB123-060D-CC19-7250-FBCB6D43A6E5}"/>
              </a:ext>
            </a:extLst>
          </p:cNvPr>
          <p:cNvSpPr txBox="1"/>
          <p:nvPr/>
        </p:nvSpPr>
        <p:spPr>
          <a:xfrm>
            <a:off x="5010819" y="3290882"/>
            <a:ext cx="217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Tester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F18FD-96DC-15E5-785A-79E7231DD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056" y="1983062"/>
            <a:ext cx="1157384" cy="1091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BDF0F4-68D8-F29A-EEE2-1A6E4EF606D7}"/>
              </a:ext>
            </a:extLst>
          </p:cNvPr>
          <p:cNvSpPr txBox="1"/>
          <p:nvPr/>
        </p:nvSpPr>
        <p:spPr>
          <a:xfrm>
            <a:off x="2717567" y="3290882"/>
            <a:ext cx="217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Units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E775D-31EC-0B9F-A4EF-70E10F7C032A}"/>
              </a:ext>
            </a:extLst>
          </p:cNvPr>
          <p:cNvSpPr txBox="1"/>
          <p:nvPr/>
        </p:nvSpPr>
        <p:spPr>
          <a:xfrm>
            <a:off x="7304071" y="3290882"/>
            <a:ext cx="217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84630"/>
                </a:solidFill>
              </a:rPr>
              <a:t>Result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05458F-49C5-D02B-3D68-366F4E2DB34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621901" y="2528630"/>
            <a:ext cx="388919" cy="0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1EF9C6-A628-FBFE-5ED7-EE9D885239A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181181" y="2528630"/>
            <a:ext cx="388779" cy="0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FDD07B6-72E0-D9DD-AFE5-76A74BB89891}"/>
              </a:ext>
            </a:extLst>
          </p:cNvPr>
          <p:cNvSpPr/>
          <p:nvPr/>
        </p:nvSpPr>
        <p:spPr>
          <a:xfrm>
            <a:off x="7795179" y="2281647"/>
            <a:ext cx="1188145" cy="4939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Pass/Fail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87156A-1EFA-44B1-04D9-4EEFAA89A2B3}"/>
              </a:ext>
            </a:extLst>
          </p:cNvPr>
          <p:cNvSpPr txBox="1"/>
          <p:nvPr/>
        </p:nvSpPr>
        <p:spPr>
          <a:xfrm>
            <a:off x="4539340" y="4167565"/>
            <a:ext cx="311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4630"/>
                </a:solidFill>
              </a:rPr>
              <a:t>Problems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8A8A5E-CDD2-4626-AFF2-90C691F86E68}"/>
              </a:ext>
            </a:extLst>
          </p:cNvPr>
          <p:cNvSpPr txBox="1"/>
          <p:nvPr/>
        </p:nvSpPr>
        <p:spPr>
          <a:xfrm>
            <a:off x="682247" y="860344"/>
            <a:ext cx="2954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84630"/>
                </a:solidFill>
              </a:rPr>
              <a:t>How does testing work?</a:t>
            </a:r>
            <a:endParaRPr lang="en-US" sz="2000" b="1" i="1" dirty="0">
              <a:solidFill>
                <a:srgbClr val="78463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81550-7C1B-B64F-A7F3-09554D384BE0}"/>
              </a:ext>
            </a:extLst>
          </p:cNvPr>
          <p:cNvSpPr txBox="1"/>
          <p:nvPr/>
        </p:nvSpPr>
        <p:spPr>
          <a:xfrm>
            <a:off x="11473546" y="6334780"/>
            <a:ext cx="71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>
                  <a:solidFill>
                    <a:srgbClr val="784630">
                      <a:alpha val="3000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AEADAD-F23F-A3A0-791A-23BBE6DB7C8A}"/>
              </a:ext>
            </a:extLst>
          </p:cNvPr>
          <p:cNvCxnSpPr>
            <a:cxnSpLocks/>
            <a:stCxn id="4" idx="2"/>
            <a:endCxn id="42" idx="0"/>
          </p:cNvCxnSpPr>
          <p:nvPr/>
        </p:nvCxnSpPr>
        <p:spPr>
          <a:xfrm flipH="1">
            <a:off x="6095999" y="3635828"/>
            <a:ext cx="1" cy="531737"/>
          </a:xfrm>
          <a:prstGeom prst="straightConnector1">
            <a:avLst/>
          </a:prstGeom>
          <a:ln w="28575">
            <a:solidFill>
              <a:srgbClr val="7846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0F84FB-46AD-8BE3-BFD5-EC3365F754D7}"/>
              </a:ext>
            </a:extLst>
          </p:cNvPr>
          <p:cNvSpPr txBox="1"/>
          <p:nvPr/>
        </p:nvSpPr>
        <p:spPr>
          <a:xfrm>
            <a:off x="4127508" y="4623298"/>
            <a:ext cx="4019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84630"/>
                </a:solidFill>
              </a:rPr>
              <a:t>Can cause:</a:t>
            </a:r>
          </a:p>
          <a:p>
            <a:pPr algn="ctr"/>
            <a:r>
              <a:rPr lang="en-US" b="1" dirty="0">
                <a:solidFill>
                  <a:srgbClr val="784630"/>
                </a:solidFill>
              </a:rPr>
              <a:t>Increased Test Cost</a:t>
            </a:r>
          </a:p>
          <a:p>
            <a:pPr algn="ctr"/>
            <a:r>
              <a:rPr lang="en-US" b="1" dirty="0">
                <a:solidFill>
                  <a:srgbClr val="784630"/>
                </a:solidFill>
              </a:rPr>
              <a:t>Decreased Product Quality</a:t>
            </a:r>
          </a:p>
          <a:p>
            <a:pPr algn="ctr"/>
            <a:r>
              <a:rPr lang="en-US" b="1" dirty="0">
                <a:solidFill>
                  <a:srgbClr val="784630"/>
                </a:solidFill>
              </a:rPr>
              <a:t>Defective Parts sent to</a:t>
            </a:r>
            <a:r>
              <a:rPr lang="en-US" altLang="ja-JP" b="1" dirty="0">
                <a:solidFill>
                  <a:srgbClr val="784630"/>
                </a:solidFill>
              </a:rPr>
              <a:t> Customers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A9581C-FA51-39B6-B87F-FBA673404891}"/>
              </a:ext>
            </a:extLst>
          </p:cNvPr>
          <p:cNvGrpSpPr/>
          <p:nvPr/>
        </p:nvGrpSpPr>
        <p:grpSpPr>
          <a:xfrm>
            <a:off x="7989913" y="5673977"/>
            <a:ext cx="2380061" cy="368990"/>
            <a:chOff x="7795179" y="5467149"/>
            <a:chExt cx="2380061" cy="36899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02694A-3527-E635-D430-19A42C363056}"/>
                </a:ext>
              </a:extLst>
            </p:cNvPr>
            <p:cNvCxnSpPr>
              <a:cxnSpLocks/>
            </p:cNvCxnSpPr>
            <p:nvPr/>
          </p:nvCxnSpPr>
          <p:spPr>
            <a:xfrm>
              <a:off x="7795179" y="5467149"/>
              <a:ext cx="492173" cy="149650"/>
            </a:xfrm>
            <a:prstGeom prst="straightConnector1">
              <a:avLst/>
            </a:prstGeom>
            <a:ln w="28575">
              <a:solidFill>
                <a:srgbClr val="78463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A4BF2A-49E2-2069-F39D-5841583F4BA1}"/>
                </a:ext>
              </a:extLst>
            </p:cNvPr>
            <p:cNvSpPr txBox="1"/>
            <p:nvPr/>
          </p:nvSpPr>
          <p:spPr>
            <a:xfrm>
              <a:off x="8193156" y="5497585"/>
              <a:ext cx="1982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84630"/>
                  </a:solidFill>
                </a:rPr>
                <a:t>Many other issues!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02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40" grpId="0" animBg="1"/>
      <p:bldP spid="42" grpId="0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874100-6000-43b6-a204-2d77792600b9}" enabled="1" method="Standard" siteId="{f38a5ecd-2813-4862-b11b-ac1d563c806f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2097</Words>
  <Application>Microsoft Office PowerPoint</Application>
  <PresentationFormat>Widescreen</PresentationFormat>
  <Paragraphs>586</Paragraphs>
  <Slides>60</Slides>
  <Notes>58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Aptos</vt:lpstr>
      <vt:lpstr>Aptos Display</vt:lpstr>
      <vt:lpstr>Arial</vt:lpstr>
      <vt:lpstr>Consolas</vt:lpstr>
      <vt:lpstr>Office Theme</vt:lpstr>
      <vt:lpstr>Internship @ Micron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Leif Nathan De Guzman Sonido [ Intern ]</dc:creator>
  <cp:lastModifiedBy>a b</cp:lastModifiedBy>
  <cp:revision>19</cp:revision>
  <dcterms:created xsi:type="dcterms:W3CDTF">2025-08-01T05:32:12Z</dcterms:created>
  <dcterms:modified xsi:type="dcterms:W3CDTF">2025-08-22T22:43:10Z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Theme:10</vt:lpwstr>
  </property>
  <property fmtid="{D5CDD505-2E9C-101B-9397-08002B2CF9AE}" pid="3" name="ClassificationContentMarkingFooterText">
    <vt:lpwstr>Micron Confidential</vt:lpwstr>
  </property>
  <property fmtid="{D5CDD505-2E9C-101B-9397-08002B2CF9AE}" pid="4" name="ClassificationContentMarkingHeaderLocations">
    <vt:lpwstr>Office Theme:9</vt:lpwstr>
  </property>
  <property fmtid="{D5CDD505-2E9C-101B-9397-08002B2CF9AE}" pid="5" name="ClassificationContentMarkingHeaderText">
    <vt:lpwstr>Micron Confidential</vt:lpwstr>
  </property>
</Properties>
</file>